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8"/>
  </p:notesMasterIdLst>
  <p:sldIdLst>
    <p:sldId id="256" r:id="rId2"/>
    <p:sldId id="258" r:id="rId3"/>
    <p:sldId id="259" r:id="rId4"/>
    <p:sldId id="260" r:id="rId5"/>
    <p:sldId id="261" r:id="rId6"/>
    <p:sldId id="263"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97" d="100"/>
          <a:sy n="97" d="100"/>
        </p:scale>
        <p:origin x="1110" y="306"/>
      </p:cViewPr>
      <p:guideLst/>
    </p:cSldViewPr>
  </p:slideViewPr>
  <p:notesTextViewPr>
    <p:cViewPr>
      <p:scale>
        <a:sx n="1" d="1"/>
        <a:sy n="1" d="1"/>
      </p:scale>
      <p:origin x="0" y="-24"/>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luwatomi Talabi" userId="7b022e47b2f38ae8" providerId="LiveId" clId="{A40D3E3B-FE5F-4E1D-8EA5-269E26A2FEDB}"/>
    <pc:docChg chg="modSld">
      <pc:chgData name="Oluwatomi Talabi" userId="7b022e47b2f38ae8" providerId="LiveId" clId="{A40D3E3B-FE5F-4E1D-8EA5-269E26A2FEDB}" dt="2025-03-11T06:19:16.637" v="18"/>
      <pc:docMkLst>
        <pc:docMk/>
      </pc:docMkLst>
      <pc:sldChg chg="addSp delSp modSp mod modTransition modAnim modNotesTx">
        <pc:chgData name="Oluwatomi Talabi" userId="7b022e47b2f38ae8" providerId="LiveId" clId="{A40D3E3B-FE5F-4E1D-8EA5-269E26A2FEDB}" dt="2025-03-11T06:19:16.637" v="18"/>
        <pc:sldMkLst>
          <pc:docMk/>
          <pc:sldMk cId="3086142504" sldId="256"/>
        </pc:sldMkLst>
      </pc:sldChg>
      <pc:sldChg chg="addSp delSp modSp mod modTransition modAnim">
        <pc:chgData name="Oluwatomi Talabi" userId="7b022e47b2f38ae8" providerId="LiveId" clId="{A40D3E3B-FE5F-4E1D-8EA5-269E26A2FEDB}" dt="2025-03-11T06:19:16.637" v="18"/>
        <pc:sldMkLst>
          <pc:docMk/>
          <pc:sldMk cId="3877770927" sldId="257"/>
        </pc:sldMkLst>
      </pc:sldChg>
      <pc:sldChg chg="addSp delSp modSp modTransition modAnim">
        <pc:chgData name="Oluwatomi Talabi" userId="7b022e47b2f38ae8" providerId="LiveId" clId="{A40D3E3B-FE5F-4E1D-8EA5-269E26A2FEDB}" dt="2025-03-11T06:19:16.637" v="18"/>
        <pc:sldMkLst>
          <pc:docMk/>
          <pc:sldMk cId="1420047699" sldId="258"/>
        </pc:sldMkLst>
      </pc:sldChg>
      <pc:sldChg chg="addSp delSp modSp modTransition modAnim">
        <pc:chgData name="Oluwatomi Talabi" userId="7b022e47b2f38ae8" providerId="LiveId" clId="{A40D3E3B-FE5F-4E1D-8EA5-269E26A2FEDB}" dt="2025-03-11T06:19:16.637" v="18"/>
        <pc:sldMkLst>
          <pc:docMk/>
          <pc:sldMk cId="2919245402" sldId="259"/>
        </pc:sldMkLst>
      </pc:sldChg>
      <pc:sldChg chg="addSp delSp modSp modTransition modAnim">
        <pc:chgData name="Oluwatomi Talabi" userId="7b022e47b2f38ae8" providerId="LiveId" clId="{A40D3E3B-FE5F-4E1D-8EA5-269E26A2FEDB}" dt="2025-03-11T06:19:16.637" v="18"/>
        <pc:sldMkLst>
          <pc:docMk/>
          <pc:sldMk cId="1430527738" sldId="260"/>
        </pc:sldMkLst>
      </pc:sldChg>
      <pc:sldChg chg="addSp delSp modSp modTransition modAnim">
        <pc:chgData name="Oluwatomi Talabi" userId="7b022e47b2f38ae8" providerId="LiveId" clId="{A40D3E3B-FE5F-4E1D-8EA5-269E26A2FEDB}" dt="2025-03-11T06:19:16.637" v="18"/>
        <pc:sldMkLst>
          <pc:docMk/>
          <pc:sldMk cId="482699394" sldId="261"/>
        </pc:sldMkLst>
      </pc:sldChg>
      <pc:sldChg chg="addSp delSp modSp modTransition modAnim">
        <pc:chgData name="Oluwatomi Talabi" userId="7b022e47b2f38ae8" providerId="LiveId" clId="{A40D3E3B-FE5F-4E1D-8EA5-269E26A2FEDB}" dt="2025-03-11T06:19:16.637" v="18"/>
        <pc:sldMkLst>
          <pc:docMk/>
          <pc:sldMk cId="2556450650" sldId="262"/>
        </pc:sldMkLst>
      </pc:sldChg>
      <pc:sldChg chg="addSp delSp modSp modTransition modAnim">
        <pc:chgData name="Oluwatomi Talabi" userId="7b022e47b2f38ae8" providerId="LiveId" clId="{A40D3E3B-FE5F-4E1D-8EA5-269E26A2FEDB}" dt="2025-03-11T06:19:16.637" v="18"/>
        <pc:sldMkLst>
          <pc:docMk/>
          <pc:sldMk cId="3549804261" sldId="263"/>
        </pc:sldMkLst>
      </pc:sldChg>
      <pc:sldChg chg="modTransition">
        <pc:chgData name="Oluwatomi Talabi" userId="7b022e47b2f38ae8" providerId="LiveId" clId="{A40D3E3B-FE5F-4E1D-8EA5-269E26A2FEDB}" dt="2025-03-11T06:19:16.637" v="18"/>
        <pc:sldMkLst>
          <pc:docMk/>
          <pc:sldMk cId="4052768410" sldId="264"/>
        </pc:sldMkLst>
      </pc:sldChg>
    </pc:docChg>
  </pc:docChgLst>
  <pc:docChgLst>
    <pc:chgData name="Oluwatomi Talabi" userId="7b022e47b2f38ae8" providerId="LiveId" clId="{5523A830-EBE2-4F2F-B529-776F41C3DF71}"/>
    <pc:docChg chg="delSld modSld">
      <pc:chgData name="Oluwatomi Talabi" userId="7b022e47b2f38ae8" providerId="LiveId" clId="{5523A830-EBE2-4F2F-B529-776F41C3DF71}" dt="2025-03-20T07:37:54.746" v="22" actId="47"/>
      <pc:docMkLst>
        <pc:docMk/>
      </pc:docMkLst>
      <pc:sldChg chg="del modNotesTx">
        <pc:chgData name="Oluwatomi Talabi" userId="7b022e47b2f38ae8" providerId="LiveId" clId="{5523A830-EBE2-4F2F-B529-776F41C3DF71}" dt="2025-03-20T07:33:47.580" v="1" actId="47"/>
        <pc:sldMkLst>
          <pc:docMk/>
          <pc:sldMk cId="3877770927" sldId="257"/>
        </pc:sldMkLst>
      </pc:sldChg>
      <pc:sldChg chg="modNotesTx">
        <pc:chgData name="Oluwatomi Talabi" userId="7b022e47b2f38ae8" providerId="LiveId" clId="{5523A830-EBE2-4F2F-B529-776F41C3DF71}" dt="2025-03-20T07:36:27.186" v="19" actId="20577"/>
        <pc:sldMkLst>
          <pc:docMk/>
          <pc:sldMk cId="482699394" sldId="261"/>
        </pc:sldMkLst>
      </pc:sldChg>
      <pc:sldChg chg="del modNotesTx">
        <pc:chgData name="Oluwatomi Talabi" userId="7b022e47b2f38ae8" providerId="LiveId" clId="{5523A830-EBE2-4F2F-B529-776F41C3DF71}" dt="2025-03-20T07:37:42.640" v="21" actId="47"/>
        <pc:sldMkLst>
          <pc:docMk/>
          <pc:sldMk cId="2556450650" sldId="262"/>
        </pc:sldMkLst>
      </pc:sldChg>
      <pc:sldChg chg="del">
        <pc:chgData name="Oluwatomi Talabi" userId="7b022e47b2f38ae8" providerId="LiveId" clId="{5523A830-EBE2-4F2F-B529-776F41C3DF71}" dt="2025-03-20T07:37:54.746" v="22" actId="47"/>
        <pc:sldMkLst>
          <pc:docMk/>
          <pc:sldMk cId="4052768410" sldId="264"/>
        </pc:sldMkLst>
      </pc:sldChg>
    </pc:docChg>
  </pc:docChgLst>
</pc:chgInfo>
</file>

<file path=ppt/media/image1.jpeg>
</file>

<file path=ppt/media/image2.jpeg>
</file>

<file path=ppt/media/image3.png>
</file>

<file path=ppt/media/image4.png>
</file>

<file path=ppt/media/image5.jpeg>
</file>

<file path=ppt/media/image6.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E9B609-BBE7-40F6-A70D-4B1B76BEFF23}" type="datetimeFigureOut">
              <a:rPr lang="en-US" smtClean="0"/>
              <a:t>3/20/2025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41E87A-F7E6-4829-9B4D-15037F1A031B}" type="slidenum">
              <a:rPr lang="en-US" smtClean="0"/>
              <a:t>‹#›</a:t>
            </a:fld>
            <a:endParaRPr lang="en-US"/>
          </a:p>
        </p:txBody>
      </p:sp>
    </p:spTree>
    <p:extLst>
      <p:ext uri="{BB962C8B-B14F-4D97-AF65-F5344CB8AC3E}">
        <p14:creationId xmlns:p14="http://schemas.microsoft.com/office/powerpoint/2010/main" val="1948971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Introduction.</a:t>
            </a:r>
          </a:p>
        </p:txBody>
      </p:sp>
      <p:sp>
        <p:nvSpPr>
          <p:cNvPr id="4" name="Slide Number Placeholder 3"/>
          <p:cNvSpPr>
            <a:spLocks noGrp="1"/>
          </p:cNvSpPr>
          <p:nvPr>
            <p:ph type="sldNum" sz="quarter" idx="5"/>
          </p:nvPr>
        </p:nvSpPr>
        <p:spPr/>
        <p:txBody>
          <a:bodyPr/>
          <a:lstStyle/>
          <a:p>
            <a:fld id="{9441E87A-F7E6-4829-9B4D-15037F1A031B}" type="slidenum">
              <a:rPr lang="en-US" smtClean="0"/>
              <a:t>1</a:t>
            </a:fld>
            <a:endParaRPr lang="en-US"/>
          </a:p>
        </p:txBody>
      </p:sp>
    </p:spTree>
    <p:extLst>
      <p:ext uri="{BB962C8B-B14F-4D97-AF65-F5344CB8AC3E}">
        <p14:creationId xmlns:p14="http://schemas.microsoft.com/office/powerpoint/2010/main" val="42938916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My five-year operational, tactical and strategic management plan for </a:t>
            </a:r>
            <a:r>
              <a:rPr lang="en-US" sz="1800" kern="100" dirty="0" err="1">
                <a:effectLst/>
                <a:latin typeface="Times New Roman" panose="02020603050405020304" pitchFamily="18" charset="0"/>
                <a:ea typeface="Aptos" panose="020B0004020202020204" pitchFamily="34" charset="0"/>
                <a:cs typeface="Times New Roman" panose="02020603050405020304" pitchFamily="18" charset="0"/>
              </a:rPr>
              <a:t>Nesky</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Aerospace’s information security:</a:t>
            </a:r>
          </a:p>
          <a:p>
            <a:pPr marL="0" marR="0">
              <a:lnSpc>
                <a:spcPct val="107000"/>
              </a:lnSpc>
              <a:spcAft>
                <a:spcPts val="80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Year 1 – Assessment and Foundation.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u="sng" kern="100" dirty="0">
                <a:effectLst/>
                <a:latin typeface="Times New Roman" panose="02020603050405020304" pitchFamily="18" charset="0"/>
                <a:ea typeface="Aptos" panose="020B0004020202020204" pitchFamily="34" charset="0"/>
                <a:cs typeface="Times New Roman" panose="02020603050405020304" pitchFamily="18" charset="0"/>
              </a:rPr>
              <a:t>Operational.</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Carrying out risk assessment by identifying and evaluating potential threats and vulnerabilities within our network.</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Setting up basic security measures like firewalls, antivirus and IDS/IPS.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Aft>
                <a:spcPts val="800"/>
              </a:spcAft>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Introduce regular security awareness training for every employee.</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u="sng" kern="100" dirty="0">
                <a:effectLst/>
                <a:latin typeface="Times New Roman" panose="02020603050405020304" pitchFamily="18" charset="0"/>
                <a:ea typeface="Aptos" panose="020B0004020202020204" pitchFamily="34" charset="0"/>
                <a:cs typeface="Times New Roman" panose="02020603050405020304" pitchFamily="18" charset="0"/>
              </a:rPr>
              <a:t>Tactical.</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Establishing a comprehensive security policy and procedures.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Ensuring every employee has the minimum level of access necessary for their roles by implementing RBAC.</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Aft>
                <a:spcPts val="800"/>
              </a:spcAft>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Developing an incident response plan and testing the plan for a potential security breach.</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u="sng" kern="100" dirty="0">
                <a:effectLst/>
                <a:latin typeface="Times New Roman" panose="02020603050405020304" pitchFamily="18" charset="0"/>
                <a:ea typeface="Aptos" panose="020B0004020202020204" pitchFamily="34" charset="0"/>
                <a:cs typeface="Times New Roman" panose="02020603050405020304" pitchFamily="18" charset="0"/>
              </a:rPr>
              <a:t>Strategic.</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As an aerospace company, we will adopt security frameworks NIST CSF and ISO/IEC 27001.</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Aligning with the company’s business objectives, we will define long-term security goals.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Aft>
                <a:spcPts val="800"/>
              </a:spcAft>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The senior management should allocate a budget for this current security plan and future security investments and initiatives.</a:t>
            </a:r>
          </a:p>
          <a:p>
            <a:pPr marL="342900" marR="0" lvl="0" indent="-342900">
              <a:lnSpc>
                <a:spcPct val="107000"/>
              </a:lnSpc>
              <a:spcAft>
                <a:spcPts val="800"/>
              </a:spcAft>
              <a:buFont typeface="Times New Roman" panose="02020603050405020304" pitchFamily="18" charset="0"/>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Year 2 – Enhancement and Integration.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u="sng" kern="100" dirty="0">
                <a:effectLst/>
                <a:latin typeface="Times New Roman" panose="02020603050405020304" pitchFamily="18" charset="0"/>
                <a:ea typeface="Aptos" panose="020B0004020202020204" pitchFamily="34" charset="0"/>
                <a:cs typeface="Times New Roman" panose="02020603050405020304" pitchFamily="18" charset="0"/>
              </a:rPr>
              <a:t>Operational.</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We will deploy SIEM (Security Information and Event Management) systems.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Aft>
                <a:spcPts val="800"/>
              </a:spcAft>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We will be carrying out vulnerability assessments and conducting regular security audits by both our internal audit team and third parties.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u="sng" kern="100" dirty="0">
                <a:effectLst/>
                <a:latin typeface="Times New Roman" panose="02020603050405020304" pitchFamily="18" charset="0"/>
                <a:ea typeface="Aptos" panose="020B0004020202020204" pitchFamily="34" charset="0"/>
                <a:cs typeface="Times New Roman" panose="02020603050405020304" pitchFamily="18" charset="0"/>
              </a:rPr>
              <a:t>Tactical.</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Our sensitive information will be encrypted in storage and in transit.</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All critical systems and applications will require MFA.</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Aft>
                <a:spcPts val="800"/>
              </a:spcAft>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Risks associated with vendors and contractors will be evaluated and managed.</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u="sng" kern="100" dirty="0">
                <a:effectLst/>
                <a:latin typeface="Times New Roman" panose="02020603050405020304" pitchFamily="18" charset="0"/>
                <a:ea typeface="Aptos" panose="020B0004020202020204" pitchFamily="34" charset="0"/>
                <a:cs typeface="Times New Roman" panose="02020603050405020304" pitchFamily="18" charset="0"/>
              </a:rPr>
              <a:t>Strategic.</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We will ensure compliance with GDPR for our European market, CCPA for our California business and other state regulations we are present in.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Aft>
                <a:spcPts val="800"/>
              </a:spcAft>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We will establish partnerships with some cybersecurity firms for threat intelligence and support.</a:t>
            </a:r>
          </a:p>
          <a:p>
            <a:pPr marL="342900" marR="0" lvl="0" indent="-342900">
              <a:lnSpc>
                <a:spcPct val="107000"/>
              </a:lnSpc>
              <a:spcAft>
                <a:spcPts val="800"/>
              </a:spcAft>
              <a:buFont typeface="Times New Roman" panose="02020603050405020304" pitchFamily="18" charset="0"/>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Year 3 – Optimization and Automation.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u="sng" kern="100" dirty="0">
                <a:effectLst/>
                <a:latin typeface="Times New Roman" panose="02020603050405020304" pitchFamily="18" charset="0"/>
                <a:ea typeface="Aptos" panose="020B0004020202020204" pitchFamily="34" charset="0"/>
                <a:cs typeface="Times New Roman" panose="02020603050405020304" pitchFamily="18" charset="0"/>
              </a:rPr>
              <a:t>Operational.</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Automated monitoring and response systems implementation to detect and mitigate threats in real-time.</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Aft>
                <a:spcPts val="800"/>
              </a:spcAft>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Establishing an automated patch management process to keep systems up to date.</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u="sng" kern="100" dirty="0">
                <a:effectLst/>
                <a:latin typeface="Times New Roman" panose="02020603050405020304" pitchFamily="18" charset="0"/>
                <a:ea typeface="Aptos" panose="020B0004020202020204" pitchFamily="34" charset="0"/>
                <a:cs typeface="Times New Roman" panose="02020603050405020304" pitchFamily="18" charset="0"/>
              </a:rPr>
              <a:t>Tactical.</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We integrate threat intelligence feeds to stay informed about emerging threats.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Aft>
                <a:spcPts val="800"/>
              </a:spcAft>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Conducting regular penetration testing to find out possible vulnerabilities.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u="sng" kern="100" dirty="0">
                <a:effectLst/>
                <a:latin typeface="Times New Roman" panose="02020603050405020304" pitchFamily="18" charset="0"/>
                <a:ea typeface="Aptos" panose="020B0004020202020204" pitchFamily="34" charset="0"/>
                <a:cs typeface="Times New Roman" panose="02020603050405020304" pitchFamily="18" charset="0"/>
              </a:rPr>
              <a:t>Strategic.</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We establish a continuous improvement process for security practices and technologies.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Aft>
                <a:spcPts val="800"/>
              </a:spcAft>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Introduction of innovative security solutions like AI and ML for threat intelligence and response.</a:t>
            </a:r>
          </a:p>
          <a:p>
            <a:pPr marL="342900" marR="0" lvl="0" indent="-342900">
              <a:lnSpc>
                <a:spcPct val="107000"/>
              </a:lnSpc>
              <a:spcAft>
                <a:spcPts val="800"/>
              </a:spcAft>
              <a:buFont typeface="Times New Roman" panose="02020603050405020304" pitchFamily="18" charset="0"/>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Year 4 – Maturity and Resilience.</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u="sng" kern="100" dirty="0">
                <a:effectLst/>
                <a:latin typeface="Times New Roman" panose="02020603050405020304" pitchFamily="18" charset="0"/>
                <a:ea typeface="Aptos" panose="020B0004020202020204" pitchFamily="34" charset="0"/>
                <a:cs typeface="Times New Roman" panose="02020603050405020304" pitchFamily="18" charset="0"/>
              </a:rPr>
              <a:t>Operational.</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We will develop BC and DR plans and test them for proper functionality.</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Aft>
                <a:spcPts val="800"/>
              </a:spcAft>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We will implement user behavior analytics for anomalies and abnormal activities.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u="sng" kern="100" dirty="0">
                <a:effectLst/>
                <a:latin typeface="Times New Roman" panose="02020603050405020304" pitchFamily="18" charset="0"/>
                <a:ea typeface="Aptos" panose="020B0004020202020204" pitchFamily="34" charset="0"/>
                <a:cs typeface="Times New Roman" panose="02020603050405020304" pitchFamily="18" charset="0"/>
              </a:rPr>
              <a:t>Tactical.</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We implement a zero-trust security architecture to enhance protection against insider threats.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Aft>
                <a:spcPts val="800"/>
              </a:spcAft>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We can deploy advanced endpoint detection solutions like HIDS and response solutions.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u="sng" kern="100" dirty="0">
                <a:effectLst/>
                <a:latin typeface="Times New Roman" panose="02020603050405020304" pitchFamily="18" charset="0"/>
                <a:ea typeface="Aptos" panose="020B0004020202020204" pitchFamily="34" charset="0"/>
                <a:cs typeface="Times New Roman" panose="02020603050405020304" pitchFamily="18" charset="0"/>
              </a:rPr>
              <a:t>Strategic.</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We align our security practices with global standards and best practices.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Aft>
                <a:spcPts val="800"/>
              </a:spcAft>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We will enforce a regular update to senior management on our security activities and seek their support for any prevalent initiative.</a:t>
            </a:r>
          </a:p>
          <a:p>
            <a:pPr marL="342900" marR="0" lvl="0" indent="-342900">
              <a:lnSpc>
                <a:spcPct val="107000"/>
              </a:lnSpc>
              <a:spcAft>
                <a:spcPts val="800"/>
              </a:spcAft>
              <a:buFont typeface="Times New Roman" panose="02020603050405020304" pitchFamily="18" charset="0"/>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Year 5 – Leadership and Future Planning.</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u="sng" kern="100" dirty="0">
                <a:effectLst/>
                <a:latin typeface="Times New Roman" panose="02020603050405020304" pitchFamily="18" charset="0"/>
                <a:ea typeface="Aptos" panose="020B0004020202020204" pitchFamily="34" charset="0"/>
                <a:cs typeface="Times New Roman" panose="02020603050405020304" pitchFamily="18" charset="0"/>
              </a:rPr>
              <a:t>Operational.</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Aft>
                <a:spcPts val="800"/>
              </a:spcAft>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A strong security culture must be fostered company wide.</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u="sng" kern="100" dirty="0">
                <a:effectLst/>
                <a:latin typeface="Times New Roman" panose="02020603050405020304" pitchFamily="18" charset="0"/>
                <a:ea typeface="Aptos" panose="020B0004020202020204" pitchFamily="34" charset="0"/>
                <a:cs typeface="Times New Roman" panose="02020603050405020304" pitchFamily="18" charset="0"/>
              </a:rPr>
              <a:t>Tactical.</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Development and tracking of key security metrics to measure the effectiveness of the security program.</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Aft>
                <a:spcPts val="800"/>
              </a:spcAft>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Enhancement of collaboration with peers and government agencies for shared security intelligence.</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u="sng" kern="100" dirty="0">
                <a:effectLst/>
                <a:latin typeface="Times New Roman" panose="02020603050405020304" pitchFamily="18" charset="0"/>
                <a:ea typeface="Aptos" panose="020B0004020202020204" pitchFamily="34" charset="0"/>
                <a:cs typeface="Times New Roman" panose="02020603050405020304" pitchFamily="18" charset="0"/>
              </a:rPr>
              <a:t>Strategic.</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Aft>
                <a:spcPts val="800"/>
              </a:spcAft>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Investment in the development of security practitioners and professionals within the company.</a:t>
            </a:r>
          </a:p>
          <a:p>
            <a:pPr marL="0" marR="0" lvl="0" indent="0" algn="l" defTabSz="914400" rtl="0" eaLnBrk="1" fontAlgn="auto" latinLnBrk="0" hangingPunct="1">
              <a:lnSpc>
                <a:spcPct val="107000"/>
              </a:lnSpc>
              <a:spcBef>
                <a:spcPts val="0"/>
              </a:spcBef>
              <a:spcAft>
                <a:spcPts val="800"/>
              </a:spcAft>
              <a:buClrTx/>
              <a:buSzTx/>
              <a:buFont typeface="Times New Roman" panose="02020603050405020304" pitchFamily="18" charset="0"/>
              <a:buNone/>
              <a:tabLst/>
              <a:defRP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(CISA.gov, NIST.gov, IBM.com)</a:t>
            </a:r>
          </a:p>
        </p:txBody>
      </p:sp>
      <p:sp>
        <p:nvSpPr>
          <p:cNvPr id="4" name="Slide Number Placeholder 3"/>
          <p:cNvSpPr>
            <a:spLocks noGrp="1"/>
          </p:cNvSpPr>
          <p:nvPr>
            <p:ph type="sldNum" sz="quarter" idx="5"/>
          </p:nvPr>
        </p:nvSpPr>
        <p:spPr/>
        <p:txBody>
          <a:bodyPr/>
          <a:lstStyle/>
          <a:p>
            <a:fld id="{9441E87A-F7E6-4829-9B4D-15037F1A031B}" type="slidenum">
              <a:rPr lang="en-US" smtClean="0"/>
              <a:t>2</a:t>
            </a:fld>
            <a:endParaRPr lang="en-US"/>
          </a:p>
        </p:txBody>
      </p:sp>
    </p:spTree>
    <p:extLst>
      <p:ext uri="{BB962C8B-B14F-4D97-AF65-F5344CB8AC3E}">
        <p14:creationId xmlns:p14="http://schemas.microsoft.com/office/powerpoint/2010/main" val="32438186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r>
              <a:rPr lang="en-US" sz="1800" b="1" dirty="0">
                <a:solidFill>
                  <a:srgbClr val="000000"/>
                </a:solidFill>
                <a:effectLst/>
                <a:latin typeface="Times New Roman" panose="02020603050405020304" pitchFamily="18" charset="0"/>
                <a:ea typeface="Times New Roman" panose="02020603050405020304" pitchFamily="18" charset="0"/>
              </a:rPr>
              <a:t>How these five-year plans align and support </a:t>
            </a:r>
            <a:r>
              <a:rPr lang="en-US" sz="1800" b="1" dirty="0" err="1">
                <a:solidFill>
                  <a:srgbClr val="000000"/>
                </a:solidFill>
                <a:effectLst/>
                <a:latin typeface="Times New Roman" panose="02020603050405020304" pitchFamily="18" charset="0"/>
                <a:ea typeface="Times New Roman" panose="02020603050405020304" pitchFamily="18" charset="0"/>
              </a:rPr>
              <a:t>Nesky</a:t>
            </a:r>
            <a:r>
              <a:rPr lang="en-US" sz="1800" b="1" dirty="0">
                <a:solidFill>
                  <a:srgbClr val="000000"/>
                </a:solidFill>
                <a:effectLst/>
                <a:latin typeface="Times New Roman" panose="02020603050405020304" pitchFamily="18" charset="0"/>
                <a:ea typeface="Times New Roman" panose="02020603050405020304" pitchFamily="18" charset="0"/>
              </a:rPr>
              <a:t> Aerospace.</a:t>
            </a:r>
            <a:endParaRPr lang="en-US" sz="1800" dirty="0">
              <a:effectLst/>
              <a:latin typeface="Times New Roman" panose="02020603050405020304" pitchFamily="18" charset="0"/>
              <a:ea typeface="Times New Roman" panose="02020603050405020304" pitchFamily="18" charset="0"/>
            </a:endParaRPr>
          </a:p>
          <a:p>
            <a:pPr marL="0" marR="0"/>
            <a:r>
              <a:rPr lang="en-US" sz="1800" b="1" dirty="0">
                <a:solidFill>
                  <a:srgbClr val="000000"/>
                </a:solidFill>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0" marR="0"/>
            <a:r>
              <a:rPr lang="en-US" sz="1800" b="1" u="sng" dirty="0" err="1">
                <a:solidFill>
                  <a:srgbClr val="000000"/>
                </a:solidFill>
                <a:effectLst/>
                <a:latin typeface="Times New Roman" panose="02020603050405020304" pitchFamily="18" charset="0"/>
                <a:ea typeface="Times New Roman" panose="02020603050405020304" pitchFamily="18" charset="0"/>
              </a:rPr>
              <a:t>Nesky</a:t>
            </a:r>
            <a:r>
              <a:rPr lang="en-US" sz="1800" b="1" u="sng" dirty="0">
                <a:solidFill>
                  <a:srgbClr val="000000"/>
                </a:solidFill>
                <a:effectLst/>
                <a:latin typeface="Times New Roman" panose="02020603050405020304" pitchFamily="18" charset="0"/>
                <a:ea typeface="Times New Roman" panose="02020603050405020304" pitchFamily="18" charset="0"/>
              </a:rPr>
              <a:t> Aerospace’s MISSION STATEMENT.</a:t>
            </a:r>
            <a:endParaRPr lang="en-US" sz="1800" dirty="0">
              <a:effectLst/>
              <a:latin typeface="Times New Roman" panose="02020603050405020304" pitchFamily="18" charset="0"/>
              <a:ea typeface="Times New Roman" panose="02020603050405020304" pitchFamily="18" charset="0"/>
            </a:endParaRPr>
          </a:p>
          <a:p>
            <a:pPr marL="0" marR="0"/>
            <a:r>
              <a:rPr lang="en-US" sz="1800" dirty="0">
                <a:solidFill>
                  <a:srgbClr val="000000"/>
                </a:solidFill>
                <a:effectLst/>
                <a:latin typeface="Times New Roman" panose="02020603050405020304" pitchFamily="18" charset="0"/>
                <a:ea typeface="Times New Roman" panose="02020603050405020304" pitchFamily="18" charset="0"/>
              </a:rPr>
              <a:t>At </a:t>
            </a:r>
            <a:r>
              <a:rPr lang="en-US" sz="1800" dirty="0" err="1">
                <a:solidFill>
                  <a:srgbClr val="000000"/>
                </a:solidFill>
                <a:effectLst/>
                <a:latin typeface="Times New Roman" panose="02020603050405020304" pitchFamily="18" charset="0"/>
                <a:ea typeface="Times New Roman" panose="02020603050405020304" pitchFamily="18" charset="0"/>
              </a:rPr>
              <a:t>Nesky</a:t>
            </a:r>
            <a:r>
              <a:rPr lang="en-US" sz="1800" dirty="0">
                <a:solidFill>
                  <a:srgbClr val="000000"/>
                </a:solidFill>
                <a:effectLst/>
                <a:latin typeface="Times New Roman" panose="02020603050405020304" pitchFamily="18" charset="0"/>
                <a:ea typeface="Times New Roman" panose="02020603050405020304" pitchFamily="18" charset="0"/>
              </a:rPr>
              <a:t> Aerospace, we are committed to excellence, integrity and innovation in every aspect of our business; product development, manufacturing, customer service and community engagement by providing defense and security solutions that safeguard people and nations, ensuring peace and stability in an ever-changing world and through our work, inspire the next generation of scientists, engineers and dreamers.</a:t>
            </a:r>
          </a:p>
          <a:p>
            <a:pPr marL="0" marR="0"/>
            <a:endParaRPr lang="en-US" sz="1800" dirty="0">
              <a:effectLst/>
              <a:latin typeface="Times New Roman" panose="02020603050405020304" pitchFamily="18" charset="0"/>
              <a:ea typeface="Times New Roman" panose="02020603050405020304" pitchFamily="18" charset="0"/>
            </a:endParaRPr>
          </a:p>
          <a:p>
            <a:pPr marL="0" marR="0">
              <a:lnSpc>
                <a:spcPct val="107000"/>
              </a:lnSpc>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Because we design and deliver solutions that redefine the future of the airline and airport operations as well as passenger experience, we adopt emerging technologies and practices that support future growth and innovation while prioritizing data protection and privacy. We furthermore carry out regular risk assessment then implement controls and measures to mitigate the identified risks and potential vulnerabilities.</a:t>
            </a:r>
          </a:p>
          <a:p>
            <a:pPr marL="0" marR="0">
              <a:lnSpc>
                <a:spcPct val="107000"/>
              </a:lnSpc>
              <a:spcAft>
                <a:spcPts val="80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The regulation in our industry is the Federal Aviation Regulations (FAR) Part 21 which is the certification procedures for products and parts. It is issued by the Federal Aviation Administration (FAA). Another regulation is the International Traffic in Arms Regulations (ITAR) which controls the export and import of defense-related articles and services, including aerospace components. (FAA.gov)</a:t>
            </a:r>
          </a:p>
          <a:p>
            <a:pPr marL="0" marR="0">
              <a:lnSpc>
                <a:spcPct val="107000"/>
              </a:lnSpc>
              <a:spcAft>
                <a:spcPts val="80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The aerospace standards are the ISO 9001 which is an international standard that specifies requirements for a quality management system (QMS), RTCA DO-178C which provides guidelines for the development of airborne software to ensure safety and reliability and the SAE standards which is developed by the Society of Automotive Engineers which covers various aspects of aerospace engineering.</a:t>
            </a:r>
          </a:p>
          <a:p>
            <a:pPr marL="0" marR="0">
              <a:lnSpc>
                <a:spcPct val="107000"/>
              </a:lnSpc>
              <a:spcAft>
                <a:spcPts val="80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These documents by FAA and SAE provide guidelines for our best practices and we ensure that our InfoSec plan includes measures to comply with these standards by adequately allocating resources effectively and investing in advanced security technologies and training programs. We regularly monitor this effectiveness, making necessary adjustments and encouraging a culture of continuous improvement and innovation within the security team.</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9441E87A-F7E6-4829-9B4D-15037F1A031B}" type="slidenum">
              <a:rPr lang="en-US" smtClean="0"/>
              <a:t>3</a:t>
            </a:fld>
            <a:endParaRPr lang="en-US"/>
          </a:p>
        </p:txBody>
      </p:sp>
    </p:spTree>
    <p:extLst>
      <p:ext uri="{BB962C8B-B14F-4D97-AF65-F5344CB8AC3E}">
        <p14:creationId xmlns:p14="http://schemas.microsoft.com/office/powerpoint/2010/main" val="40629179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Aft>
                <a:spcPts val="800"/>
              </a:spcAft>
            </a:pP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Key organizational roles involved in the implementation at </a:t>
            </a:r>
            <a:r>
              <a:rPr lang="en-US" sz="1800" b="1" kern="100" dirty="0" err="1">
                <a:effectLst/>
                <a:latin typeface="Times New Roman" panose="02020603050405020304" pitchFamily="18" charset="0"/>
                <a:ea typeface="Aptos" panose="020B0004020202020204" pitchFamily="34" charset="0"/>
                <a:cs typeface="Times New Roman" panose="02020603050405020304" pitchFamily="18" charset="0"/>
              </a:rPr>
              <a:t>Nesky</a:t>
            </a: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 Aerospace.</a:t>
            </a:r>
          </a:p>
          <a:p>
            <a:pPr marL="0" marR="0">
              <a:lnSpc>
                <a:spcPct val="107000"/>
              </a:lnSpc>
              <a:spcAft>
                <a:spcPts val="80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Chief Executive Officer – He ensures that information security aligns with the company’s overall strategy and objectives.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Chief Intelligence Officer – He oversees the development and implementation of security policies and procedures.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Digital Technology Director – She leads the information security program, manages security risks and ensures compliance with regulations.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Information Technology Manager – He designs and maintains the security architecture, ensuring it meets the organization’s needs.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Information Security Manager – He manages the day-to-day security operations and implements security measures, monitors and analyzes security events.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Security Administrator – He ensures appropriate security measures are in place, manages and secures IT systems, conducts regular audits to assess the effectiveness of security controls and identifies area for improvement.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Security Team – they ensure the protection of information and assets, monitors and analyzes security events, identifies threats, responds to incidents and ensures compliance company wide.</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Employees – All employees play a role in maintaining security by following policies and procedures, reporting suspicious activities and participating in training.</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457200" marR="0">
              <a:lnSpc>
                <a:spcPct val="107000"/>
              </a:lnSpc>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(Bowen, Chew &amp; Hash, n.d.)</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9441E87A-F7E6-4829-9B4D-15037F1A031B}" type="slidenum">
              <a:rPr lang="en-US" smtClean="0"/>
              <a:t>4</a:t>
            </a:fld>
            <a:endParaRPr lang="en-US"/>
          </a:p>
        </p:txBody>
      </p:sp>
    </p:spTree>
    <p:extLst>
      <p:ext uri="{BB962C8B-B14F-4D97-AF65-F5344CB8AC3E}">
        <p14:creationId xmlns:p14="http://schemas.microsoft.com/office/powerpoint/2010/main" val="15624773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Aft>
                <a:spcPts val="800"/>
              </a:spcAft>
            </a:pP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Components of IT Governance and Cybersecurity Framework for Regulatory Compliance.</a:t>
            </a:r>
          </a:p>
          <a:p>
            <a:pPr marL="0" marR="0">
              <a:lnSpc>
                <a:spcPct val="107000"/>
              </a:lnSpc>
              <a:spcAft>
                <a:spcPts val="80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For regulatory compliance within organizations, it’s essential to ensure the components align with business objectives, the conduct of regular audits, proper documentation and provision of regular training and security awareness among employees.</a:t>
            </a:r>
          </a:p>
          <a:p>
            <a:pPr marL="0" marR="0">
              <a:lnSpc>
                <a:spcPct val="107000"/>
              </a:lnSpc>
              <a:spcAft>
                <a:spcPts val="80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The components of the frameworks are:</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For IT Governance, the components are Policies, Procedures, Controls and Metrics &amp; KPIs.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For Cybersecurity framework, the components are Risk Management, Incident Response, Access Control and Continuous Monitoring. </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9441E87A-F7E6-4829-9B4D-15037F1A031B}" type="slidenum">
              <a:rPr lang="en-US" smtClean="0"/>
              <a:t>5</a:t>
            </a:fld>
            <a:endParaRPr lang="en-US"/>
          </a:p>
        </p:txBody>
      </p:sp>
    </p:spTree>
    <p:extLst>
      <p:ext uri="{BB962C8B-B14F-4D97-AF65-F5344CB8AC3E}">
        <p14:creationId xmlns:p14="http://schemas.microsoft.com/office/powerpoint/2010/main" val="32991624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Aft>
                <a:spcPts val="800"/>
              </a:spcAft>
            </a:pPr>
            <a:r>
              <a:rPr lang="en-US" sz="1800" b="1" kern="100" spc="10" dirty="0">
                <a:solidFill>
                  <a:srgbClr val="212121"/>
                </a:solidFill>
                <a:effectLst/>
                <a:latin typeface="Times New Roman" panose="02020603050405020304" pitchFamily="18" charset="0"/>
                <a:ea typeface="Aptos" panose="020B0004020202020204" pitchFamily="34" charset="0"/>
                <a:cs typeface="Times New Roman" panose="02020603050405020304" pitchFamily="18" charset="0"/>
              </a:rPr>
              <a:t>Describe the differences between policies, standards, guidelines, and procedures</a:t>
            </a:r>
            <a:r>
              <a:rPr lang="en-US" sz="1800" b="1" kern="100" dirty="0">
                <a:effectLst/>
                <a:latin typeface="Aptos" panose="020B0004020202020204" pitchFamily="34" charset="0"/>
                <a:ea typeface="Aptos" panose="020B0004020202020204" pitchFamily="34" charset="0"/>
                <a:cs typeface="Times New Roman" panose="02020603050405020304" pitchFamily="18" charset="0"/>
              </a:rPr>
              <a:t>.</a:t>
            </a:r>
          </a:p>
          <a:p>
            <a:pPr marL="0" marR="0">
              <a:lnSpc>
                <a:spcPct val="107000"/>
              </a:lnSpc>
              <a:spcAft>
                <a:spcPts val="80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A POLICY is a definitive course of action or procedure selected from among alternatives and considering given conditions to guide and determine present and future decisions.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Policies can be: </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Built upon foundation of a framework like NIST or ISO 27000.</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Formal statements that are organization-wide, issue &amp; system-specific, produced and supported by senior management.</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Driven by business objectives and easily accessible &amp; understood by the intended reader.</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Aft>
                <a:spcPts val="800"/>
              </a:spcAft>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Regularly reviewed and changes made as needed with approval.</a:t>
            </a:r>
          </a:p>
          <a:p>
            <a:pPr marL="342900" marR="0" lvl="0" indent="-342900">
              <a:lnSpc>
                <a:spcPct val="107000"/>
              </a:lnSpc>
              <a:spcAft>
                <a:spcPts val="800"/>
              </a:spcAft>
              <a:buFont typeface="Times New Roman" panose="02020603050405020304" pitchFamily="18" charset="0"/>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A STANDARD is something established by authority, custom or general consent as a model or example which can be a structure built for or serving as a base or support.</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Standards are:</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Mandatory courses of action or rules that give formal policies support and direction.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Used to indicate expected user behavior.</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Aft>
                <a:spcPts val="800"/>
              </a:spcAft>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Compulsory and must be enforced to be effective.</a:t>
            </a:r>
          </a:p>
          <a:p>
            <a:pPr marL="342900" marR="0" lvl="0" indent="-342900">
              <a:lnSpc>
                <a:spcPct val="107000"/>
              </a:lnSpc>
              <a:spcAft>
                <a:spcPts val="800"/>
              </a:spcAft>
              <a:buFont typeface="Times New Roman" panose="02020603050405020304" pitchFamily="18" charset="0"/>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A PROCEDURE is an established way of doing things. It is a series of steps followed in a regular definitive order to achieve a goal, mandate or objective.</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Procedures can act as the recipe for employees to consult to accomplish a repeatable process, detailed enough for anyone to understand.</a:t>
            </a:r>
          </a:p>
          <a:p>
            <a:pPr marL="0" marR="0">
              <a:lnSpc>
                <a:spcPct val="107000"/>
              </a:lnSpc>
              <a:spcAft>
                <a:spcPts val="80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A GUIDELINE is a line by which one is guided such as an indication or outline of conduct. Guidelines are:</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Recommendations when specific standards do not apply.</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Open to interpretation.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Not necessarily to be followed to the letter.</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More general rather than specific rules.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Flexible for unforeseen circumstances.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Aft>
                <a:spcPts val="800"/>
              </a:spcAft>
              <a:buFont typeface="Times New Roman" panose="02020603050405020304" pitchFamily="18" charset="0"/>
              <a:buChar char="-"/>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Not to be confused with policy statements.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9441E87A-F7E6-4829-9B4D-15037F1A031B}" type="slidenum">
              <a:rPr lang="en-US" smtClean="0"/>
              <a:t>6</a:t>
            </a:fld>
            <a:endParaRPr lang="en-US"/>
          </a:p>
        </p:txBody>
      </p:sp>
    </p:spTree>
    <p:extLst>
      <p:ext uri="{BB962C8B-B14F-4D97-AF65-F5344CB8AC3E}">
        <p14:creationId xmlns:p14="http://schemas.microsoft.com/office/powerpoint/2010/main" val="9925580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58E14-23EC-4C25-974C-48FA83988655}"/>
              </a:ext>
            </a:extLst>
          </p:cNvPr>
          <p:cNvSpPr>
            <a:spLocks noGrp="1"/>
          </p:cNvSpPr>
          <p:nvPr>
            <p:ph type="ctrTitle"/>
          </p:nvPr>
        </p:nvSpPr>
        <p:spPr>
          <a:xfrm>
            <a:off x="517870" y="978408"/>
            <a:ext cx="5021183" cy="507422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E9FEDD4-20A1-49F6-9E3E-0B26B426BB73}"/>
              </a:ext>
            </a:extLst>
          </p:cNvPr>
          <p:cNvSpPr>
            <a:spLocks noGrp="1"/>
          </p:cNvSpPr>
          <p:nvPr>
            <p:ph type="subTitle" idx="1"/>
          </p:nvPr>
        </p:nvSpPr>
        <p:spPr>
          <a:xfrm>
            <a:off x="6662167" y="3602038"/>
            <a:ext cx="5021183" cy="2244580"/>
          </a:xfrm>
        </p:spPr>
        <p:txBody>
          <a:bodyPr anchor="b">
            <a:normAutofit/>
          </a:bodyPr>
          <a:lstStyle>
            <a:lvl1pPr marL="0" indent="0" algn="l">
              <a:lnSpc>
                <a:spcPct val="100000"/>
              </a:lnSpc>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580A32F-E6F3-4C2E-B9E3-E47868E42511}"/>
              </a:ext>
            </a:extLst>
          </p:cNvPr>
          <p:cNvSpPr>
            <a:spLocks noGrp="1"/>
          </p:cNvSpPr>
          <p:nvPr>
            <p:ph type="dt" sz="half" idx="10"/>
          </p:nvPr>
        </p:nvSpPr>
        <p:spPr/>
        <p:txBody>
          <a:bodyPr/>
          <a:lstStyle/>
          <a:p>
            <a:fld id="{3391A759-BFF8-4B5B-9ECE-D93AC303B331}" type="datetime1">
              <a:rPr lang="en-US" smtClean="0"/>
              <a:t>3/20/2025</a:t>
            </a:fld>
            <a:endParaRPr lang="en-US"/>
          </a:p>
        </p:txBody>
      </p:sp>
      <p:sp>
        <p:nvSpPr>
          <p:cNvPr id="5" name="Footer Placeholder 4">
            <a:extLst>
              <a:ext uri="{FF2B5EF4-FFF2-40B4-BE49-F238E27FC236}">
                <a16:creationId xmlns:a16="http://schemas.microsoft.com/office/drawing/2014/main" id="{78806724-A87A-4231-BFD9-277482AF78C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730D1AF-36B8-4BB8-BD6A-71194F7BC31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8" name="Rectangle 7">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529065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F6B8E-1D8E-4105-9BBB-D53AD24B738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3825530-6629-4FEA-9670-EB21A2F5BA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664C7A-A73F-46F5-BC33-696671DAEEE7}"/>
              </a:ext>
            </a:extLst>
          </p:cNvPr>
          <p:cNvSpPr>
            <a:spLocks noGrp="1"/>
          </p:cNvSpPr>
          <p:nvPr>
            <p:ph type="dt" sz="half" idx="10"/>
          </p:nvPr>
        </p:nvSpPr>
        <p:spPr/>
        <p:txBody>
          <a:bodyPr/>
          <a:lstStyle/>
          <a:p>
            <a:fld id="{6DFDF398-5DA3-4937-BE3F-7CA1B9158252}" type="datetime1">
              <a:rPr lang="en-US" smtClean="0"/>
              <a:t>3/20/2025</a:t>
            </a:fld>
            <a:endParaRPr lang="en-US"/>
          </a:p>
        </p:txBody>
      </p:sp>
      <p:sp>
        <p:nvSpPr>
          <p:cNvPr id="5" name="Footer Placeholder 4">
            <a:extLst>
              <a:ext uri="{FF2B5EF4-FFF2-40B4-BE49-F238E27FC236}">
                <a16:creationId xmlns:a16="http://schemas.microsoft.com/office/drawing/2014/main" id="{512B3CC0-B649-4509-A4B6-DF9D20EFACE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2CECCCA-3F2A-46F3-BF45-7C862FF1D752}"/>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8015571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50133B-2446-4168-AA17-6538910668FD}"/>
              </a:ext>
            </a:extLst>
          </p:cNvPr>
          <p:cNvSpPr>
            <a:spLocks noGrp="1"/>
          </p:cNvSpPr>
          <p:nvPr>
            <p:ph type="title" orient="vert"/>
          </p:nvPr>
        </p:nvSpPr>
        <p:spPr>
          <a:xfrm>
            <a:off x="6662168" y="996791"/>
            <a:ext cx="5011962" cy="495692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006A9AD-2756-4C51-A958-6756301EB938}"/>
              </a:ext>
            </a:extLst>
          </p:cNvPr>
          <p:cNvSpPr>
            <a:spLocks noGrp="1"/>
          </p:cNvSpPr>
          <p:nvPr>
            <p:ph type="body" orient="vert" idx="1"/>
          </p:nvPr>
        </p:nvSpPr>
        <p:spPr>
          <a:xfrm>
            <a:off x="517870" y="996791"/>
            <a:ext cx="5021183" cy="4956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E42995D-CCEA-43AF-973B-8B6B56A567E8}"/>
              </a:ext>
            </a:extLst>
          </p:cNvPr>
          <p:cNvSpPr>
            <a:spLocks noGrp="1"/>
          </p:cNvSpPr>
          <p:nvPr>
            <p:ph type="dt" sz="half" idx="10"/>
          </p:nvPr>
        </p:nvSpPr>
        <p:spPr/>
        <p:txBody>
          <a:bodyPr/>
          <a:lstStyle/>
          <a:p>
            <a:fld id="{8F191ED9-F929-4A92-90F9-3C9C84ABBE83}" type="datetime1">
              <a:rPr lang="en-US" smtClean="0"/>
              <a:t>3/20/2025</a:t>
            </a:fld>
            <a:endParaRPr lang="en-US"/>
          </a:p>
        </p:txBody>
      </p:sp>
      <p:sp>
        <p:nvSpPr>
          <p:cNvPr id="5" name="Footer Placeholder 4">
            <a:extLst>
              <a:ext uri="{FF2B5EF4-FFF2-40B4-BE49-F238E27FC236}">
                <a16:creationId xmlns:a16="http://schemas.microsoft.com/office/drawing/2014/main" id="{2A4029CF-BA62-4CCD-956E-FFA0B37B8A3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CE0B3D-96AB-41B3-ABDD-5B0DE863DAF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12" name="Rectangle 11">
            <a:extLst>
              <a:ext uri="{FF2B5EF4-FFF2-40B4-BE49-F238E27FC236}">
                <a16:creationId xmlns:a16="http://schemas.microsoft.com/office/drawing/2014/main" id="{4618136A-0796-46EB-89BB-4C73C0258FE9}"/>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946915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63D8A-C68D-4CF9-9D15-3E09BCC09F6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524D94C-E537-4FF3-AAF8-A85F05C31A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824B1D4-6731-4993-8609-16C1D3327986}"/>
              </a:ext>
            </a:extLst>
          </p:cNvPr>
          <p:cNvSpPr>
            <a:spLocks noGrp="1"/>
          </p:cNvSpPr>
          <p:nvPr>
            <p:ph type="dt" sz="half" idx="10"/>
          </p:nvPr>
        </p:nvSpPr>
        <p:spPr/>
        <p:txBody>
          <a:bodyPr/>
          <a:lstStyle/>
          <a:p>
            <a:fld id="{EEBAB316-A2E6-49F2-825C-64AA951E4184}" type="datetime1">
              <a:rPr lang="en-US" smtClean="0"/>
              <a:t>3/20/2025</a:t>
            </a:fld>
            <a:endParaRPr lang="en-US"/>
          </a:p>
        </p:txBody>
      </p:sp>
      <p:sp>
        <p:nvSpPr>
          <p:cNvPr id="5" name="Footer Placeholder 4">
            <a:extLst>
              <a:ext uri="{FF2B5EF4-FFF2-40B4-BE49-F238E27FC236}">
                <a16:creationId xmlns:a16="http://schemas.microsoft.com/office/drawing/2014/main" id="{3DFB7BBD-CEEB-4256-84B2-6D907E11880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72A8B7-F430-4F4A-BB63-481F51E5880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619749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BAC1C-A332-4BA5-8C9C-FE0396C81619}"/>
              </a:ext>
            </a:extLst>
          </p:cNvPr>
          <p:cNvSpPr>
            <a:spLocks noGrp="1"/>
          </p:cNvSpPr>
          <p:nvPr>
            <p:ph type="title"/>
          </p:nvPr>
        </p:nvSpPr>
        <p:spPr>
          <a:xfrm>
            <a:off x="517870" y="978408"/>
            <a:ext cx="5020056" cy="4870974"/>
          </a:xfrm>
        </p:spPr>
        <p:txBody>
          <a:bodyPr anchor="t">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0D8D137-710E-4125-B5E9-F63E7F1C9C9D}"/>
              </a:ext>
            </a:extLst>
          </p:cNvPr>
          <p:cNvSpPr>
            <a:spLocks noGrp="1"/>
          </p:cNvSpPr>
          <p:nvPr>
            <p:ph type="body" idx="1"/>
          </p:nvPr>
        </p:nvSpPr>
        <p:spPr>
          <a:xfrm>
            <a:off x="6662167" y="3566639"/>
            <a:ext cx="5021183" cy="2279979"/>
          </a:xfrm>
        </p:spPr>
        <p:txBody>
          <a:bodyPr anchor="b">
            <a:normAutofit/>
          </a:bodyPr>
          <a:lstStyle>
            <a:lvl1pPr marL="0" indent="0">
              <a:buNone/>
              <a:defRPr sz="2200" i="1">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5480C5-E9A6-425E-B050-03E444BE92C9}"/>
              </a:ext>
            </a:extLst>
          </p:cNvPr>
          <p:cNvSpPr>
            <a:spLocks noGrp="1"/>
          </p:cNvSpPr>
          <p:nvPr>
            <p:ph type="dt" sz="half" idx="10"/>
          </p:nvPr>
        </p:nvSpPr>
        <p:spPr/>
        <p:txBody>
          <a:bodyPr/>
          <a:lstStyle/>
          <a:p>
            <a:fld id="{5AE9748B-ADD6-4C5A-8C2A-A39721276E74}" type="datetime1">
              <a:rPr lang="en-US" smtClean="0"/>
              <a:t>3/20/2025</a:t>
            </a:fld>
            <a:endParaRPr lang="en-US"/>
          </a:p>
        </p:txBody>
      </p:sp>
      <p:sp>
        <p:nvSpPr>
          <p:cNvPr id="5" name="Footer Placeholder 4">
            <a:extLst>
              <a:ext uri="{FF2B5EF4-FFF2-40B4-BE49-F238E27FC236}">
                <a16:creationId xmlns:a16="http://schemas.microsoft.com/office/drawing/2014/main" id="{951B4831-6C0B-4E0B-A341-91E4C5D36B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F011EE6-252D-46DD-94DF-C42657EF2CD9}"/>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7970157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4B06-C54A-4B7B-B6D1-436428EAF8E2}"/>
              </a:ext>
            </a:extLst>
          </p:cNvPr>
          <p:cNvSpPr>
            <a:spLocks noGrp="1"/>
          </p:cNvSpPr>
          <p:nvPr>
            <p:ph type="title"/>
          </p:nvPr>
        </p:nvSpPr>
        <p:spPr>
          <a:xfrm>
            <a:off x="517870" y="978408"/>
            <a:ext cx="5021182" cy="520769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5723919-9A2F-4D97-8F31-6E35BD5975B0}"/>
              </a:ext>
            </a:extLst>
          </p:cNvPr>
          <p:cNvSpPr>
            <a:spLocks noGrp="1"/>
          </p:cNvSpPr>
          <p:nvPr>
            <p:ph sz="half" idx="1"/>
          </p:nvPr>
        </p:nvSpPr>
        <p:spPr>
          <a:xfrm>
            <a:off x="6063049" y="969264"/>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F8DA345-F684-4BAA-A22C-E725B3A6037F}"/>
              </a:ext>
            </a:extLst>
          </p:cNvPr>
          <p:cNvSpPr>
            <a:spLocks noGrp="1"/>
          </p:cNvSpPr>
          <p:nvPr>
            <p:ph sz="half" idx="2"/>
          </p:nvPr>
        </p:nvSpPr>
        <p:spPr>
          <a:xfrm>
            <a:off x="6063049" y="3621849"/>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399C52-9753-45D8-9646-CF31BB01577C}"/>
              </a:ext>
            </a:extLst>
          </p:cNvPr>
          <p:cNvSpPr>
            <a:spLocks noGrp="1"/>
          </p:cNvSpPr>
          <p:nvPr>
            <p:ph type="dt" sz="half" idx="10"/>
          </p:nvPr>
        </p:nvSpPr>
        <p:spPr/>
        <p:txBody>
          <a:bodyPr/>
          <a:lstStyle/>
          <a:p>
            <a:fld id="{7241FB0F-3C5C-4949-B933-9C7E511ED094}" type="datetime1">
              <a:rPr lang="en-US" smtClean="0"/>
              <a:t>3/20/2025</a:t>
            </a:fld>
            <a:endParaRPr lang="en-US"/>
          </a:p>
        </p:txBody>
      </p:sp>
      <p:sp>
        <p:nvSpPr>
          <p:cNvPr id="6" name="Footer Placeholder 5">
            <a:extLst>
              <a:ext uri="{FF2B5EF4-FFF2-40B4-BE49-F238E27FC236}">
                <a16:creationId xmlns:a16="http://schemas.microsoft.com/office/drawing/2014/main" id="{C2F95E57-622C-4199-940E-F5462E1AC44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01B7592-00E8-41EF-B749-2A5EA8E460DA}"/>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5919125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2291277-967B-4176-B40B-9EC360626994}"/>
              </a:ext>
            </a:extLst>
          </p:cNvPr>
          <p:cNvSpPr/>
          <p:nvPr/>
        </p:nvSpPr>
        <p:spPr>
          <a:xfrm>
            <a:off x="517869"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a:ln w="0"/>
              <a:solidFill>
                <a:schemeClr val="tx1"/>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FCB11C00-F7CB-4484-807A-D12745CD3CC8}"/>
              </a:ext>
            </a:extLst>
          </p:cNvPr>
          <p:cNvSpPr>
            <a:spLocks noGrp="1"/>
          </p:cNvSpPr>
          <p:nvPr>
            <p:ph type="title"/>
          </p:nvPr>
        </p:nvSpPr>
        <p:spPr>
          <a:xfrm>
            <a:off x="517869" y="978119"/>
            <a:ext cx="11165481" cy="107305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FAAA6E-E243-48B3-9585-3C1420B3E19F}"/>
              </a:ext>
            </a:extLst>
          </p:cNvPr>
          <p:cNvSpPr>
            <a:spLocks noGrp="1"/>
          </p:cNvSpPr>
          <p:nvPr>
            <p:ph type="body" idx="1"/>
          </p:nvPr>
        </p:nvSpPr>
        <p:spPr>
          <a:xfrm>
            <a:off x="517870" y="2178908"/>
            <a:ext cx="5020056"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D01B8-0F2E-41A4-B21C-334393F6A677}"/>
              </a:ext>
            </a:extLst>
          </p:cNvPr>
          <p:cNvSpPr>
            <a:spLocks noGrp="1"/>
          </p:cNvSpPr>
          <p:nvPr>
            <p:ph sz="half" idx="2"/>
          </p:nvPr>
        </p:nvSpPr>
        <p:spPr>
          <a:xfrm>
            <a:off x="517870" y="2876085"/>
            <a:ext cx="5020056"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89B23F-3E60-415A-9CE7-0928B5CFB2B3}"/>
              </a:ext>
            </a:extLst>
          </p:cNvPr>
          <p:cNvSpPr>
            <a:spLocks noGrp="1"/>
          </p:cNvSpPr>
          <p:nvPr>
            <p:ph type="body" sz="quarter" idx="3"/>
          </p:nvPr>
        </p:nvSpPr>
        <p:spPr>
          <a:xfrm>
            <a:off x="6662168" y="2178908"/>
            <a:ext cx="5021182"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223446-0CDC-402B-8D71-D9D29F6DFFCC}"/>
              </a:ext>
            </a:extLst>
          </p:cNvPr>
          <p:cNvSpPr>
            <a:spLocks noGrp="1"/>
          </p:cNvSpPr>
          <p:nvPr>
            <p:ph sz="quarter" idx="4"/>
          </p:nvPr>
        </p:nvSpPr>
        <p:spPr>
          <a:xfrm>
            <a:off x="6662168" y="2876085"/>
            <a:ext cx="5021182"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02B77D3-C6EC-4FFD-9E10-24E1AC542019}"/>
              </a:ext>
            </a:extLst>
          </p:cNvPr>
          <p:cNvSpPr>
            <a:spLocks noGrp="1"/>
          </p:cNvSpPr>
          <p:nvPr>
            <p:ph type="dt" sz="half" idx="10"/>
          </p:nvPr>
        </p:nvSpPr>
        <p:spPr>
          <a:xfrm>
            <a:off x="517870" y="6420414"/>
            <a:ext cx="2743200" cy="365125"/>
          </a:xfrm>
        </p:spPr>
        <p:txBody>
          <a:bodyPr/>
          <a:lstStyle/>
          <a:p>
            <a:fld id="{C2F01D58-E949-4BCB-829A-BBF80E38D59C}" type="datetime1">
              <a:rPr lang="en-US" smtClean="0"/>
              <a:t>3/20/2025</a:t>
            </a:fld>
            <a:endParaRPr lang="en-US"/>
          </a:p>
        </p:txBody>
      </p:sp>
      <p:sp>
        <p:nvSpPr>
          <p:cNvPr id="8" name="Footer Placeholder 7">
            <a:extLst>
              <a:ext uri="{FF2B5EF4-FFF2-40B4-BE49-F238E27FC236}">
                <a16:creationId xmlns:a16="http://schemas.microsoft.com/office/drawing/2014/main" id="{209DF31B-BD07-4DC2-95C2-B77E51AAEFF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54CE5A-3A0A-4AAB-81D2-F1C20636E54C}"/>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3643691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216B8-52AB-412B-BBE7-B6BE698FA29B}"/>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BF779C3-9D19-467E-A5D2-0920834DA13C}"/>
              </a:ext>
            </a:extLst>
          </p:cNvPr>
          <p:cNvSpPr>
            <a:spLocks noGrp="1"/>
          </p:cNvSpPr>
          <p:nvPr>
            <p:ph type="dt" sz="half" idx="10"/>
          </p:nvPr>
        </p:nvSpPr>
        <p:spPr/>
        <p:txBody>
          <a:bodyPr/>
          <a:lstStyle/>
          <a:p>
            <a:fld id="{FF10A846-0DA4-4D92-9BF1-DE8C52C1F4DF}" type="datetime1">
              <a:rPr lang="en-US" smtClean="0"/>
              <a:t>3/20/2025</a:t>
            </a:fld>
            <a:endParaRPr lang="en-US"/>
          </a:p>
        </p:txBody>
      </p:sp>
      <p:sp>
        <p:nvSpPr>
          <p:cNvPr id="4" name="Footer Placeholder 3">
            <a:extLst>
              <a:ext uri="{FF2B5EF4-FFF2-40B4-BE49-F238E27FC236}">
                <a16:creationId xmlns:a16="http://schemas.microsoft.com/office/drawing/2014/main" id="{8E272BB4-C8D8-4F74-9677-5AC979932A7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596B49B8-779F-4492-ABD9-96F0D042AC41}"/>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7017672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B976BF-9339-48D6-881A-280D15492E05}"/>
              </a:ext>
            </a:extLst>
          </p:cNvPr>
          <p:cNvSpPr>
            <a:spLocks noGrp="1"/>
          </p:cNvSpPr>
          <p:nvPr>
            <p:ph type="dt" sz="half" idx="10"/>
          </p:nvPr>
        </p:nvSpPr>
        <p:spPr/>
        <p:txBody>
          <a:bodyPr/>
          <a:lstStyle/>
          <a:p>
            <a:fld id="{E9412331-4A9C-472F-A7FA-968157338839}" type="datetime1">
              <a:rPr lang="en-US" smtClean="0"/>
              <a:t>3/20/2025</a:t>
            </a:fld>
            <a:endParaRPr lang="en-US"/>
          </a:p>
        </p:txBody>
      </p:sp>
      <p:sp>
        <p:nvSpPr>
          <p:cNvPr id="3" name="Footer Placeholder 2">
            <a:extLst>
              <a:ext uri="{FF2B5EF4-FFF2-40B4-BE49-F238E27FC236}">
                <a16:creationId xmlns:a16="http://schemas.microsoft.com/office/drawing/2014/main" id="{45277605-C9C8-432E-9662-D7D410B151D5}"/>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522432B6-4A12-46EF-98A7-B5D50BD516F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8508766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F191C-AF68-4230-A7B2-F8F07B486EDC}"/>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58F9F11-5FCF-4D7E-BA51-38CB84277DC9}"/>
              </a:ext>
            </a:extLst>
          </p:cNvPr>
          <p:cNvSpPr>
            <a:spLocks noGrp="1"/>
          </p:cNvSpPr>
          <p:nvPr>
            <p:ph idx="1"/>
          </p:nvPr>
        </p:nvSpPr>
        <p:spPr>
          <a:xfrm>
            <a:off x="6653182" y="987423"/>
            <a:ext cx="5020948"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73B519B-06C0-41BC-95FB-FB1FE436375E}"/>
              </a:ext>
            </a:extLst>
          </p:cNvPr>
          <p:cNvSpPr>
            <a:spLocks noGrp="1"/>
          </p:cNvSpPr>
          <p:nvPr>
            <p:ph type="body" sz="half" idx="2"/>
          </p:nvPr>
        </p:nvSpPr>
        <p:spPr>
          <a:xfrm>
            <a:off x="517870" y="3361038"/>
            <a:ext cx="5020948" cy="2507949"/>
          </a:xfrm>
        </p:spPr>
        <p:txBody>
          <a:bodyPr>
            <a:normAutofit/>
          </a:bodyPr>
          <a:lstStyle>
            <a:lvl1pPr marL="0" indent="0">
              <a:buNone/>
              <a:defRPr sz="24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B8B70C-015C-4832-AFF6-D033E022746B}"/>
              </a:ext>
            </a:extLst>
          </p:cNvPr>
          <p:cNvSpPr>
            <a:spLocks noGrp="1"/>
          </p:cNvSpPr>
          <p:nvPr>
            <p:ph type="dt" sz="half" idx="10"/>
          </p:nvPr>
        </p:nvSpPr>
        <p:spPr/>
        <p:txBody>
          <a:bodyPr/>
          <a:lstStyle/>
          <a:p>
            <a:fld id="{A2197F3D-ED52-43FD-A26D-318B71534485}" type="datetime1">
              <a:rPr lang="en-US" smtClean="0"/>
              <a:t>3/20/2025</a:t>
            </a:fld>
            <a:endParaRPr lang="en-US"/>
          </a:p>
        </p:txBody>
      </p:sp>
      <p:sp>
        <p:nvSpPr>
          <p:cNvPr id="6" name="Footer Placeholder 5">
            <a:extLst>
              <a:ext uri="{FF2B5EF4-FFF2-40B4-BE49-F238E27FC236}">
                <a16:creationId xmlns:a16="http://schemas.microsoft.com/office/drawing/2014/main" id="{BEF1A6FB-8C14-46D1-90A5-0FF11DE7863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782C585-6FA1-4E94-9C1C-A1DEDE55108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1759600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98B43-D1CE-43F4-A367-EF1FE9688913}"/>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2B73978-8CDF-4C0E-ABA1-7291A0347362}"/>
              </a:ext>
            </a:extLst>
          </p:cNvPr>
          <p:cNvSpPr>
            <a:spLocks noGrp="1"/>
          </p:cNvSpPr>
          <p:nvPr>
            <p:ph type="pic" idx="1"/>
          </p:nvPr>
        </p:nvSpPr>
        <p:spPr>
          <a:xfrm>
            <a:off x="6662168" y="987425"/>
            <a:ext cx="5027005"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45BECC62-ED45-451E-BEC5-A03C6A554D26}"/>
              </a:ext>
            </a:extLst>
          </p:cNvPr>
          <p:cNvSpPr>
            <a:spLocks noGrp="1"/>
          </p:cNvSpPr>
          <p:nvPr>
            <p:ph type="body" sz="half" idx="2"/>
          </p:nvPr>
        </p:nvSpPr>
        <p:spPr>
          <a:xfrm>
            <a:off x="517870" y="3340442"/>
            <a:ext cx="5020948" cy="2528545"/>
          </a:xfrm>
        </p:spPr>
        <p:txBody>
          <a:bodyPr>
            <a:normAutofit/>
          </a:bodyPr>
          <a:lstStyle>
            <a:lvl1pPr marL="0" indent="0">
              <a:buNone/>
              <a:defRPr sz="22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1A7A86-B983-4315-9312-936B4FCF75FE}"/>
              </a:ext>
            </a:extLst>
          </p:cNvPr>
          <p:cNvSpPr>
            <a:spLocks noGrp="1"/>
          </p:cNvSpPr>
          <p:nvPr>
            <p:ph type="dt" sz="half" idx="10"/>
          </p:nvPr>
        </p:nvSpPr>
        <p:spPr/>
        <p:txBody>
          <a:bodyPr/>
          <a:lstStyle/>
          <a:p>
            <a:fld id="{3D291FA4-6264-4BB8-B3B5-77711EED2D82}" type="datetime1">
              <a:rPr lang="en-US" smtClean="0"/>
              <a:t>3/20/2025</a:t>
            </a:fld>
            <a:endParaRPr lang="en-US"/>
          </a:p>
        </p:txBody>
      </p:sp>
      <p:sp>
        <p:nvSpPr>
          <p:cNvPr id="6" name="Footer Placeholder 5">
            <a:extLst>
              <a:ext uri="{FF2B5EF4-FFF2-40B4-BE49-F238E27FC236}">
                <a16:creationId xmlns:a16="http://schemas.microsoft.com/office/drawing/2014/main" id="{1E2E88C0-25A5-46F9-AB35-EAD50E6B913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A0F9EA8-45AD-478E-8606-9328245BC8A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9967311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1AD20-E240-4E6F-AF91-689F7AEEE33A}"/>
              </a:ext>
            </a:extLst>
          </p:cNvPr>
          <p:cNvSpPr>
            <a:spLocks noGrp="1"/>
          </p:cNvSpPr>
          <p:nvPr>
            <p:ph type="title"/>
          </p:nvPr>
        </p:nvSpPr>
        <p:spPr>
          <a:xfrm>
            <a:off x="517870" y="978408"/>
            <a:ext cx="5021182" cy="4870457"/>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2E78801-35D1-4C19-BC2B-EAC7EE917E73}"/>
              </a:ext>
            </a:extLst>
          </p:cNvPr>
          <p:cNvSpPr>
            <a:spLocks noGrp="1"/>
          </p:cNvSpPr>
          <p:nvPr>
            <p:ph type="body" idx="1"/>
          </p:nvPr>
        </p:nvSpPr>
        <p:spPr>
          <a:xfrm>
            <a:off x="6662168" y="969264"/>
            <a:ext cx="5021182" cy="48704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1282A45-C5B9-4575-8E28-A35767B4D71C}"/>
              </a:ext>
            </a:extLst>
          </p:cNvPr>
          <p:cNvSpPr>
            <a:spLocks noGrp="1"/>
          </p:cNvSpPr>
          <p:nvPr>
            <p:ph type="dt" sz="half" idx="2"/>
          </p:nvPr>
        </p:nvSpPr>
        <p:spPr>
          <a:xfrm>
            <a:off x="517870" y="6420414"/>
            <a:ext cx="2743200" cy="365125"/>
          </a:xfrm>
          <a:prstGeom prst="rect">
            <a:avLst/>
          </a:prstGeom>
        </p:spPr>
        <p:txBody>
          <a:bodyPr vert="horz" lIns="91440" tIns="45720" rIns="91440" bIns="45720" rtlCol="0" anchor="ctr"/>
          <a:lstStyle>
            <a:lvl1pPr algn="l">
              <a:defRPr sz="900">
                <a:solidFill>
                  <a:schemeClr val="tx1"/>
                </a:solidFill>
              </a:defRPr>
            </a:lvl1pPr>
          </a:lstStyle>
          <a:p>
            <a:fld id="{E7F6A1D9-D323-4F4E-8655-25E2D32CE742}" type="datetime1">
              <a:rPr lang="en-US" smtClean="0"/>
              <a:t>3/20/2025</a:t>
            </a:fld>
            <a:endParaRPr lang="en-US"/>
          </a:p>
        </p:txBody>
      </p:sp>
      <p:sp>
        <p:nvSpPr>
          <p:cNvPr id="5" name="Footer Placeholder 4">
            <a:extLst>
              <a:ext uri="{FF2B5EF4-FFF2-40B4-BE49-F238E27FC236}">
                <a16:creationId xmlns:a16="http://schemas.microsoft.com/office/drawing/2014/main" id="{2E9D0933-AA03-4018-8E37-004CFB9F61D6}"/>
              </a:ext>
            </a:extLst>
          </p:cNvPr>
          <p:cNvSpPr>
            <a:spLocks noGrp="1"/>
          </p:cNvSpPr>
          <p:nvPr>
            <p:ph type="ftr" sz="quarter" idx="3"/>
          </p:nvPr>
        </p:nvSpPr>
        <p:spPr>
          <a:xfrm>
            <a:off x="517870" y="97713"/>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F282A-DF4A-4A2D-9672-8F0F770A3F1A}"/>
              </a:ext>
            </a:extLst>
          </p:cNvPr>
          <p:cNvSpPr>
            <a:spLocks noGrp="1"/>
          </p:cNvSpPr>
          <p:nvPr>
            <p:ph type="sldNum" sz="quarter" idx="4"/>
          </p:nvPr>
        </p:nvSpPr>
        <p:spPr>
          <a:xfrm>
            <a:off x="11454317" y="6420414"/>
            <a:ext cx="637909" cy="365125"/>
          </a:xfrm>
          <a:prstGeom prst="rect">
            <a:avLst/>
          </a:prstGeom>
        </p:spPr>
        <p:txBody>
          <a:bodyPr vert="horz" lIns="91440" tIns="45720" rIns="91440" bIns="45720" rtlCol="0" anchor="ctr"/>
          <a:lstStyle>
            <a:lvl1pPr algn="r">
              <a:defRPr sz="900">
                <a:solidFill>
                  <a:schemeClr val="tx1"/>
                </a:solidFill>
              </a:defRPr>
            </a:lvl1pPr>
          </a:lstStyle>
          <a:p>
            <a:fld id="{DFDF98CC-160E-494C-8C3C-8CDC5FA257DE}" type="slidenum">
              <a:rPr lang="en-US" smtClean="0"/>
              <a:pPr/>
              <a:t>‹#›</a:t>
            </a:fld>
            <a:endParaRPr lang="en-US" dirty="0"/>
          </a:p>
        </p:txBody>
      </p:sp>
      <p:sp>
        <p:nvSpPr>
          <p:cNvPr id="14" name="Rectangle 13">
            <a:extLst>
              <a:ext uri="{FF2B5EF4-FFF2-40B4-BE49-F238E27FC236}">
                <a16:creationId xmlns:a16="http://schemas.microsoft.com/office/drawing/2014/main" id="{ADE57300-C7FF-4578-99A0-42B0295B123C}"/>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B8F8250-7A81-4A19-87AD-FFB2CE4E39A5}"/>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99F38FC-2DEA-2647-C409-EF75720C1017}"/>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8145457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1" r:id="rId6"/>
    <p:sldLayoutId id="2147483667" r:id="rId7"/>
    <p:sldLayoutId id="2147483668" r:id="rId8"/>
    <p:sldLayoutId id="2147483669" r:id="rId9"/>
    <p:sldLayoutId id="2147483670" r:id="rId10"/>
    <p:sldLayoutId id="2147483672" r:id="rId11"/>
  </p:sldLayoutIdLst>
  <p:hf sldNum="0" hdr="0" ftr="0" dt="0"/>
  <p:txStyles>
    <p:titleStyle>
      <a:lvl1pPr algn="l" defTabSz="914400" rtl="0" eaLnBrk="1" latinLnBrk="0" hangingPunct="1">
        <a:lnSpc>
          <a:spcPct val="100000"/>
        </a:lnSpc>
        <a:spcBef>
          <a:spcPct val="0"/>
        </a:spcBef>
        <a:buNone/>
        <a:defRPr sz="5400" b="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274320" indent="-27432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27432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548640" indent="-27432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54864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16">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cxnSp>
        <p:nvCxnSpPr>
          <p:cNvPr id="19" name="Straight Connector 18">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5" descr="A 3D pattern of ring shapes connected by lines">
            <a:extLst>
              <a:ext uri="{FF2B5EF4-FFF2-40B4-BE49-F238E27FC236}">
                <a16:creationId xmlns:a16="http://schemas.microsoft.com/office/drawing/2014/main" id="{2CA21559-382D-9D10-328D-2DC21300AE7E}"/>
              </a:ext>
            </a:extLst>
          </p:cNvPr>
          <p:cNvPicPr>
            <a:picLocks noChangeAspect="1"/>
          </p:cNvPicPr>
          <p:nvPr/>
        </p:nvPicPr>
        <p:blipFill>
          <a:blip r:embed="rId3"/>
          <a:srcRect/>
          <a:stretch/>
        </p:blipFill>
        <p:spPr>
          <a:xfrm>
            <a:off x="20" y="10"/>
            <a:ext cx="12191979" cy="6857990"/>
          </a:xfrm>
          <a:prstGeom prst="rect">
            <a:avLst/>
          </a:prstGeom>
        </p:spPr>
      </p:pic>
      <p:sp>
        <p:nvSpPr>
          <p:cNvPr id="21" name="Rectangle 20">
            <a:extLst>
              <a:ext uri="{FF2B5EF4-FFF2-40B4-BE49-F238E27FC236}">
                <a16:creationId xmlns:a16="http://schemas.microsoft.com/office/drawing/2014/main" id="{AAB476BF-4EE2-5243-CABB-6CC72C39BF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507179" y="173181"/>
            <a:ext cx="6858002" cy="6511640"/>
          </a:xfrm>
          <a:prstGeom prst="rect">
            <a:avLst/>
          </a:prstGeom>
          <a:gradFill>
            <a:gsLst>
              <a:gs pos="0">
                <a:schemeClr val="bg1">
                  <a:alpha val="0"/>
                </a:schemeClr>
              </a:gs>
              <a:gs pos="46000">
                <a:schemeClr val="bg1">
                  <a:alpha val="30000"/>
                </a:schemeClr>
              </a:gs>
              <a:gs pos="26000">
                <a:schemeClr val="bg1">
                  <a:alpha val="17000"/>
                </a:schemeClr>
              </a:gs>
              <a:gs pos="100000">
                <a:schemeClr val="bg1">
                  <a:alpha val="4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4" name="Title 3">
            <a:extLst>
              <a:ext uri="{FF2B5EF4-FFF2-40B4-BE49-F238E27FC236}">
                <a16:creationId xmlns:a16="http://schemas.microsoft.com/office/drawing/2014/main" id="{34A28186-CB00-A1EB-B2A9-F1E4A537BA73}"/>
              </a:ext>
            </a:extLst>
          </p:cNvPr>
          <p:cNvSpPr>
            <a:spLocks noGrp="1"/>
          </p:cNvSpPr>
          <p:nvPr>
            <p:ph type="title"/>
          </p:nvPr>
        </p:nvSpPr>
        <p:spPr>
          <a:xfrm>
            <a:off x="6982587" y="1206351"/>
            <a:ext cx="5141141" cy="2372591"/>
          </a:xfrm>
        </p:spPr>
        <p:txBody>
          <a:bodyPr vert="horz" lIns="91440" tIns="45720" rIns="91440" bIns="45720" rtlCol="0" anchor="t">
            <a:normAutofit fontScale="90000"/>
          </a:bodyPr>
          <a:lstStyle/>
          <a:p>
            <a:pPr>
              <a:lnSpc>
                <a:spcPct val="90000"/>
              </a:lnSpc>
            </a:pPr>
            <a:r>
              <a:rPr lang="en-US" sz="3800" u="sng" spc="10">
                <a:effectLst/>
              </a:rPr>
              <a:t>Cybersecurity as a strategic, essential part of a core organizational strategy.</a:t>
            </a:r>
            <a:br>
              <a:rPr lang="en-US" sz="3800">
                <a:effectLst/>
              </a:rPr>
            </a:br>
            <a:endParaRPr lang="en-US" sz="3800"/>
          </a:p>
        </p:txBody>
      </p:sp>
      <p:sp>
        <p:nvSpPr>
          <p:cNvPr id="23" name="Rectangle 22">
            <a:extLst>
              <a:ext uri="{FF2B5EF4-FFF2-40B4-BE49-F238E27FC236}">
                <a16:creationId xmlns:a16="http://schemas.microsoft.com/office/drawing/2014/main" id="{20D28EA4-6F96-F7C6-1D07-5BA5C27387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6781" y="508090"/>
            <a:ext cx="4492754"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5" name="Rectangle 24">
            <a:extLst>
              <a:ext uri="{FF2B5EF4-FFF2-40B4-BE49-F238E27FC236}">
                <a16:creationId xmlns:a16="http://schemas.microsoft.com/office/drawing/2014/main" id="{FDFF93C5-0576-D227-80A7-4CFBA8791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10119" y="6209925"/>
            <a:ext cx="4492754"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308614250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Plane on tarmac">
            <a:extLst>
              <a:ext uri="{FF2B5EF4-FFF2-40B4-BE49-F238E27FC236}">
                <a16:creationId xmlns:a16="http://schemas.microsoft.com/office/drawing/2014/main" id="{1BE68104-8970-E25A-38A1-87CAE6A5B53C}"/>
              </a:ext>
            </a:extLst>
          </p:cNvPr>
          <p:cNvPicPr>
            <a:picLocks noChangeAspect="1"/>
          </p:cNvPicPr>
          <p:nvPr/>
        </p:nvPicPr>
        <p:blipFill>
          <a:blip r:embed="rId3"/>
          <a:srcRect l="7670" r="4351" b="-1"/>
          <a:stretch/>
        </p:blipFill>
        <p:spPr>
          <a:xfrm>
            <a:off x="20" y="10"/>
            <a:ext cx="12188932" cy="6857990"/>
          </a:xfrm>
          <a:prstGeom prst="rect">
            <a:avLst/>
          </a:prstGeom>
        </p:spPr>
      </p:pic>
      <p:sp>
        <p:nvSpPr>
          <p:cNvPr id="18" name="Rectangle 17">
            <a:extLst>
              <a:ext uri="{FF2B5EF4-FFF2-40B4-BE49-F238E27FC236}">
                <a16:creationId xmlns:a16="http://schemas.microsoft.com/office/drawing/2014/main" id="{637992A9-1E8C-4E57-B4F4-EE2D38E504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D150A0-C4EA-68B8-D38A-AB3F3E22C39B}"/>
              </a:ext>
            </a:extLst>
          </p:cNvPr>
          <p:cNvSpPr>
            <a:spLocks noGrp="1"/>
          </p:cNvSpPr>
          <p:nvPr>
            <p:ph type="title"/>
          </p:nvPr>
        </p:nvSpPr>
        <p:spPr>
          <a:xfrm>
            <a:off x="297543" y="4162455"/>
            <a:ext cx="7041391" cy="1864598"/>
          </a:xfrm>
        </p:spPr>
        <p:txBody>
          <a:bodyPr vert="horz" lIns="91440" tIns="45720" rIns="91440" bIns="45720" rtlCol="0" anchor="t">
            <a:normAutofit/>
          </a:bodyPr>
          <a:lstStyle/>
          <a:p>
            <a:pPr marL="0" marR="0">
              <a:lnSpc>
                <a:spcPct val="90000"/>
              </a:lnSpc>
              <a:spcAft>
                <a:spcPts val="800"/>
              </a:spcAft>
            </a:pPr>
            <a:r>
              <a:rPr lang="en-US" sz="3000" dirty="0">
                <a:solidFill>
                  <a:schemeClr val="accent2"/>
                </a:solidFill>
                <a:effectLst/>
              </a:rPr>
              <a:t>My five-year operational, tactical and strategic management plan for </a:t>
            </a:r>
            <a:r>
              <a:rPr lang="en-US" sz="3000" dirty="0" err="1">
                <a:solidFill>
                  <a:schemeClr val="accent2"/>
                </a:solidFill>
                <a:effectLst/>
              </a:rPr>
              <a:t>Nesky</a:t>
            </a:r>
            <a:r>
              <a:rPr lang="en-US" sz="3000" dirty="0">
                <a:solidFill>
                  <a:schemeClr val="accent2"/>
                </a:solidFill>
                <a:effectLst/>
              </a:rPr>
              <a:t> Aerospace’s information security.</a:t>
            </a:r>
            <a:endParaRPr lang="en-US" sz="3000" dirty="0">
              <a:solidFill>
                <a:schemeClr val="accent2"/>
              </a:solidFill>
            </a:endParaRPr>
          </a:p>
        </p:txBody>
      </p:sp>
      <p:sp>
        <p:nvSpPr>
          <p:cNvPr id="20" name="Rectangle 19">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2004769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Video 3" descr="Math And Science Formulas">
            <a:extLst>
              <a:ext uri="{FF2B5EF4-FFF2-40B4-BE49-F238E27FC236}">
                <a16:creationId xmlns:a16="http://schemas.microsoft.com/office/drawing/2014/main" id="{F9902113-B63A-7684-EDE9-A53E58498974}"/>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t="259" r="-1" b="-1"/>
          <a:stretch/>
        </p:blipFill>
        <p:spPr>
          <a:xfrm>
            <a:off x="20" y="10"/>
            <a:ext cx="12188932" cy="6857990"/>
          </a:xfrm>
          <a:prstGeom prst="rect">
            <a:avLst/>
          </a:prstGeom>
        </p:spPr>
      </p:pic>
      <p:sp>
        <p:nvSpPr>
          <p:cNvPr id="18" name="Rectangle 17">
            <a:extLst>
              <a:ext uri="{FF2B5EF4-FFF2-40B4-BE49-F238E27FC236}">
                <a16:creationId xmlns:a16="http://schemas.microsoft.com/office/drawing/2014/main" id="{637992A9-1E8C-4E57-B4F4-EE2D38E504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427B78-0A8A-5957-6CC9-2EE08BE84C09}"/>
              </a:ext>
            </a:extLst>
          </p:cNvPr>
          <p:cNvSpPr>
            <a:spLocks noGrp="1"/>
          </p:cNvSpPr>
          <p:nvPr>
            <p:ph type="title"/>
          </p:nvPr>
        </p:nvSpPr>
        <p:spPr>
          <a:xfrm>
            <a:off x="390049" y="1774820"/>
            <a:ext cx="6718673" cy="1404442"/>
          </a:xfrm>
        </p:spPr>
        <p:txBody>
          <a:bodyPr vert="horz" lIns="91440" tIns="45720" rIns="91440" bIns="45720" rtlCol="0" anchor="t">
            <a:normAutofit fontScale="90000"/>
          </a:bodyPr>
          <a:lstStyle/>
          <a:p>
            <a:pPr>
              <a:lnSpc>
                <a:spcPct val="90000"/>
              </a:lnSpc>
            </a:pPr>
            <a:r>
              <a:rPr lang="en-US" sz="3400" dirty="0">
                <a:solidFill>
                  <a:schemeClr val="accent5">
                    <a:lumMod val="40000"/>
                    <a:lumOff val="60000"/>
                  </a:schemeClr>
                </a:solidFill>
                <a:effectLst/>
              </a:rPr>
              <a:t>How these five-year plans align and support </a:t>
            </a:r>
            <a:r>
              <a:rPr lang="en-US" sz="3400" dirty="0" err="1">
                <a:solidFill>
                  <a:schemeClr val="accent5">
                    <a:lumMod val="40000"/>
                    <a:lumOff val="60000"/>
                  </a:schemeClr>
                </a:solidFill>
                <a:effectLst/>
              </a:rPr>
              <a:t>Nesky</a:t>
            </a:r>
            <a:r>
              <a:rPr lang="en-US" sz="3400" dirty="0">
                <a:solidFill>
                  <a:schemeClr val="accent5">
                    <a:lumMod val="40000"/>
                    <a:lumOff val="60000"/>
                  </a:schemeClr>
                </a:solidFill>
                <a:effectLst/>
              </a:rPr>
              <a:t> Aerospace.</a:t>
            </a:r>
            <a:br>
              <a:rPr lang="en-US" sz="3400" dirty="0">
                <a:solidFill>
                  <a:schemeClr val="accent5">
                    <a:lumMod val="40000"/>
                    <a:lumOff val="60000"/>
                  </a:schemeClr>
                </a:solidFill>
                <a:effectLst/>
              </a:rPr>
            </a:br>
            <a:endParaRPr lang="en-US" sz="3400" dirty="0">
              <a:solidFill>
                <a:schemeClr val="accent5">
                  <a:lumMod val="40000"/>
                  <a:lumOff val="60000"/>
                </a:schemeClr>
              </a:solidFill>
            </a:endParaRPr>
          </a:p>
        </p:txBody>
      </p:sp>
      <p:sp>
        <p:nvSpPr>
          <p:cNvPr id="20" name="Rectangle 19">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1924540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Video 3" descr="3D Jet Planes">
            <a:extLst>
              <a:ext uri="{FF2B5EF4-FFF2-40B4-BE49-F238E27FC236}">
                <a16:creationId xmlns:a16="http://schemas.microsoft.com/office/drawing/2014/main" id="{2A250DF3-7C90-AA2D-1BA2-0E909BAFE7A7}"/>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r="-1" b="258"/>
          <a:stretch/>
        </p:blipFill>
        <p:spPr>
          <a:xfrm>
            <a:off x="20" y="10"/>
            <a:ext cx="12188932" cy="6857990"/>
          </a:xfrm>
          <a:prstGeom prst="rect">
            <a:avLst/>
          </a:prstGeom>
        </p:spPr>
      </p:pic>
      <p:sp>
        <p:nvSpPr>
          <p:cNvPr id="18" name="Rectangle 17">
            <a:extLst>
              <a:ext uri="{FF2B5EF4-FFF2-40B4-BE49-F238E27FC236}">
                <a16:creationId xmlns:a16="http://schemas.microsoft.com/office/drawing/2014/main" id="{475D337E-317A-4DE5-A744-F0371BBDA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944761"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066715-736C-57FA-8702-1094CB04DFAD}"/>
              </a:ext>
            </a:extLst>
          </p:cNvPr>
          <p:cNvSpPr>
            <a:spLocks noGrp="1"/>
          </p:cNvSpPr>
          <p:nvPr>
            <p:ph type="title"/>
          </p:nvPr>
        </p:nvSpPr>
        <p:spPr>
          <a:xfrm>
            <a:off x="6243484" y="942504"/>
            <a:ext cx="5863203" cy="1899019"/>
          </a:xfrm>
        </p:spPr>
        <p:txBody>
          <a:bodyPr vert="horz" lIns="91440" tIns="45720" rIns="91440" bIns="45720" rtlCol="0" anchor="t">
            <a:normAutofit/>
          </a:bodyPr>
          <a:lstStyle/>
          <a:p>
            <a:pPr algn="r">
              <a:lnSpc>
                <a:spcPct val="90000"/>
              </a:lnSpc>
            </a:pPr>
            <a:r>
              <a:rPr lang="en-US" sz="3000" dirty="0">
                <a:solidFill>
                  <a:schemeClr val="accent4"/>
                </a:solidFill>
                <a:effectLst/>
              </a:rPr>
              <a:t>Key organizational roles involved in the implementation at </a:t>
            </a:r>
            <a:r>
              <a:rPr lang="en-US" sz="3000" dirty="0" err="1">
                <a:solidFill>
                  <a:schemeClr val="accent4"/>
                </a:solidFill>
                <a:effectLst/>
              </a:rPr>
              <a:t>Nesky</a:t>
            </a:r>
            <a:r>
              <a:rPr lang="en-US" sz="3000" dirty="0">
                <a:solidFill>
                  <a:schemeClr val="accent4"/>
                </a:solidFill>
                <a:effectLst/>
              </a:rPr>
              <a:t> Aerospace.</a:t>
            </a:r>
            <a:br>
              <a:rPr lang="en-US" sz="3000" dirty="0">
                <a:solidFill>
                  <a:srgbClr val="FFFFFF"/>
                </a:solidFill>
                <a:effectLst/>
              </a:rPr>
            </a:br>
            <a:endParaRPr lang="en-US" sz="3000" dirty="0">
              <a:solidFill>
                <a:srgbClr val="FFFFFF"/>
              </a:solidFill>
            </a:endParaRPr>
          </a:p>
        </p:txBody>
      </p:sp>
      <p:sp>
        <p:nvSpPr>
          <p:cNvPr id="20" name="Rectangle 19">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52947" y="508090"/>
            <a:ext cx="5021183"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3052773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5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pic>
        <p:nvPicPr>
          <p:cNvPr id="4" name="Picture 3" descr="Aerial view of a city skyline">
            <a:extLst>
              <a:ext uri="{FF2B5EF4-FFF2-40B4-BE49-F238E27FC236}">
                <a16:creationId xmlns:a16="http://schemas.microsoft.com/office/drawing/2014/main" id="{A1881010-2BA9-EB5D-C090-2F2B13A2E6FD}"/>
              </a:ext>
            </a:extLst>
          </p:cNvPr>
          <p:cNvPicPr>
            <a:picLocks noChangeAspect="1"/>
          </p:cNvPicPr>
          <p:nvPr/>
        </p:nvPicPr>
        <p:blipFill>
          <a:blip r:embed="rId3"/>
          <a:srcRect t="15730"/>
          <a:stretch/>
        </p:blipFill>
        <p:spPr>
          <a:xfrm>
            <a:off x="20" y="10"/>
            <a:ext cx="12191979" cy="6857990"/>
          </a:xfrm>
          <a:prstGeom prst="rect">
            <a:avLst/>
          </a:prstGeom>
        </p:spPr>
      </p:pic>
      <p:sp>
        <p:nvSpPr>
          <p:cNvPr id="18" name="Rectangle 17">
            <a:extLst>
              <a:ext uri="{FF2B5EF4-FFF2-40B4-BE49-F238E27FC236}">
                <a16:creationId xmlns:a16="http://schemas.microsoft.com/office/drawing/2014/main" id="{912025B4-7337-735E-4DC9-E634D20119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73183" y="173181"/>
            <a:ext cx="6858002" cy="6511640"/>
          </a:xfrm>
          <a:prstGeom prst="rect">
            <a:avLst/>
          </a:prstGeom>
          <a:gradFill>
            <a:gsLst>
              <a:gs pos="0">
                <a:schemeClr val="bg1">
                  <a:alpha val="0"/>
                </a:schemeClr>
              </a:gs>
              <a:gs pos="46000">
                <a:schemeClr val="bg1">
                  <a:alpha val="20000"/>
                </a:schemeClr>
              </a:gs>
              <a:gs pos="26000">
                <a:schemeClr val="bg1">
                  <a:alpha val="7000"/>
                </a:schemeClr>
              </a:gs>
              <a:gs pos="100000">
                <a:schemeClr val="bg1">
                  <a:alpha val="3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055C51F4-7632-F2FB-FCAD-87F55C6FA20C}"/>
              </a:ext>
            </a:extLst>
          </p:cNvPr>
          <p:cNvSpPr>
            <a:spLocks noGrp="1"/>
          </p:cNvSpPr>
          <p:nvPr>
            <p:ph type="title"/>
          </p:nvPr>
        </p:nvSpPr>
        <p:spPr>
          <a:xfrm>
            <a:off x="438910" y="978408"/>
            <a:ext cx="6072728" cy="2118753"/>
          </a:xfrm>
        </p:spPr>
        <p:txBody>
          <a:bodyPr vert="horz" lIns="91440" tIns="45720" rIns="91440" bIns="45720" rtlCol="0" anchor="t">
            <a:normAutofit/>
          </a:bodyPr>
          <a:lstStyle/>
          <a:p>
            <a:pPr>
              <a:lnSpc>
                <a:spcPct val="90000"/>
              </a:lnSpc>
            </a:pPr>
            <a:r>
              <a:rPr lang="en-US" sz="3200" dirty="0">
                <a:solidFill>
                  <a:schemeClr val="accent4">
                    <a:lumMod val="20000"/>
                    <a:lumOff val="80000"/>
                  </a:schemeClr>
                </a:solidFill>
                <a:effectLst/>
                <a:latin typeface="Times New Roman" panose="02020603050405020304" pitchFamily="18" charset="0"/>
                <a:cs typeface="Times New Roman" panose="02020603050405020304" pitchFamily="18" charset="0"/>
              </a:rPr>
              <a:t>Components of IT Governance and Cybersecurity Framework for Regulatory Compliance.</a:t>
            </a:r>
            <a:br>
              <a:rPr lang="en-US" sz="3600" dirty="0">
                <a:effectLst/>
              </a:rPr>
            </a:br>
            <a:endParaRPr lang="en-US" sz="3600" dirty="0"/>
          </a:p>
        </p:txBody>
      </p:sp>
      <p:sp>
        <p:nvSpPr>
          <p:cNvPr id="20" name="Rectangle 19">
            <a:extLst>
              <a:ext uri="{FF2B5EF4-FFF2-40B4-BE49-F238E27FC236}">
                <a16:creationId xmlns:a16="http://schemas.microsoft.com/office/drawing/2014/main" id="{150CDACD-D191-E642-F686-FCB54B7E5F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8" y="508090"/>
            <a:ext cx="4695702"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48269939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0EECA69B-4C2A-7F31-8019-E90DB3BD49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pic>
        <p:nvPicPr>
          <p:cNvPr id="4" name="Picture 3" descr="Red toy person in front of two lines of white figures">
            <a:extLst>
              <a:ext uri="{FF2B5EF4-FFF2-40B4-BE49-F238E27FC236}">
                <a16:creationId xmlns:a16="http://schemas.microsoft.com/office/drawing/2014/main" id="{61348FDB-0397-A4CD-A7DA-7A9E7D472989}"/>
              </a:ext>
            </a:extLst>
          </p:cNvPr>
          <p:cNvPicPr>
            <a:picLocks noChangeAspect="1"/>
          </p:cNvPicPr>
          <p:nvPr/>
        </p:nvPicPr>
        <p:blipFill>
          <a:blip r:embed="rId3"/>
          <a:srcRect l="6458" t="22226" r="2633"/>
          <a:stretch/>
        </p:blipFill>
        <p:spPr>
          <a:xfrm>
            <a:off x="20" y="10"/>
            <a:ext cx="12191979" cy="6857990"/>
          </a:xfrm>
          <a:prstGeom prst="rect">
            <a:avLst/>
          </a:prstGeom>
        </p:spPr>
      </p:pic>
      <p:sp>
        <p:nvSpPr>
          <p:cNvPr id="35" name="Rectangle 34">
            <a:extLst>
              <a:ext uri="{FF2B5EF4-FFF2-40B4-BE49-F238E27FC236}">
                <a16:creationId xmlns:a16="http://schemas.microsoft.com/office/drawing/2014/main" id="{857DEAC1-B3AA-6569-0A44-A191DF2F3C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7840"/>
            <a:ext cx="12191999" cy="1280160"/>
          </a:xfrm>
          <a:prstGeom prst="rect">
            <a:avLst/>
          </a:prstGeom>
          <a:solidFill>
            <a:schemeClr val="bg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54C62765-76DB-A1CA-36FD-D6726F3AECDB}"/>
              </a:ext>
            </a:extLst>
          </p:cNvPr>
          <p:cNvSpPr>
            <a:spLocks noGrp="1"/>
          </p:cNvSpPr>
          <p:nvPr>
            <p:ph type="title"/>
          </p:nvPr>
        </p:nvSpPr>
        <p:spPr>
          <a:xfrm>
            <a:off x="320039" y="5731580"/>
            <a:ext cx="8656813" cy="960120"/>
          </a:xfrm>
          <a:ln>
            <a:noFill/>
          </a:ln>
        </p:spPr>
        <p:txBody>
          <a:bodyPr vert="horz" lIns="91440" tIns="45720" rIns="91440" bIns="45720" rtlCol="0" anchor="ctr">
            <a:normAutofit/>
          </a:bodyPr>
          <a:lstStyle/>
          <a:p>
            <a:pPr>
              <a:lnSpc>
                <a:spcPct val="90000"/>
              </a:lnSpc>
            </a:pPr>
            <a:r>
              <a:rPr lang="en-US" sz="2000" spc="10" dirty="0">
                <a:solidFill>
                  <a:schemeClr val="accent1">
                    <a:lumMod val="75000"/>
                  </a:schemeClr>
                </a:solidFill>
                <a:latin typeface="Times New Roman" panose="02020603050405020304" pitchFamily="18" charset="0"/>
                <a:cs typeface="Times New Roman" panose="02020603050405020304" pitchFamily="18" charset="0"/>
              </a:rPr>
              <a:t>T</a:t>
            </a:r>
            <a:r>
              <a:rPr lang="en-US" sz="2000" spc="10" dirty="0">
                <a:solidFill>
                  <a:schemeClr val="accent1">
                    <a:lumMod val="75000"/>
                  </a:schemeClr>
                </a:solidFill>
                <a:effectLst/>
                <a:latin typeface="Times New Roman" panose="02020603050405020304" pitchFamily="18" charset="0"/>
                <a:cs typeface="Times New Roman" panose="02020603050405020304" pitchFamily="18" charset="0"/>
              </a:rPr>
              <a:t>he differences between policies, standards, guidelines, and procedures</a:t>
            </a:r>
            <a:r>
              <a:rPr lang="en-US" sz="2000" dirty="0">
                <a:solidFill>
                  <a:schemeClr val="accent1">
                    <a:lumMod val="75000"/>
                  </a:schemeClr>
                </a:solidFill>
                <a:effectLst/>
                <a:latin typeface="Times New Roman" panose="02020603050405020304" pitchFamily="18" charset="0"/>
                <a:cs typeface="Times New Roman" panose="02020603050405020304" pitchFamily="18" charset="0"/>
              </a:rPr>
              <a:t>.</a:t>
            </a:r>
            <a:br>
              <a:rPr lang="en-US" sz="2100" dirty="0">
                <a:effectLst/>
              </a:rPr>
            </a:br>
            <a:endParaRPr lang="en-US" sz="2100" dirty="0"/>
          </a:p>
        </p:txBody>
      </p:sp>
    </p:spTree>
    <p:extLst>
      <p:ext uri="{BB962C8B-B14F-4D97-AF65-F5344CB8AC3E}">
        <p14:creationId xmlns:p14="http://schemas.microsoft.com/office/powerpoint/2010/main" val="354980426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GestaltVTI">
  <a:themeElements>
    <a:clrScheme name="Custom 86">
      <a:dk1>
        <a:srgbClr val="000000"/>
      </a:dk1>
      <a:lt1>
        <a:sysClr val="window" lastClr="FFFFFF"/>
      </a:lt1>
      <a:dk2>
        <a:srgbClr val="262626"/>
      </a:dk2>
      <a:lt2>
        <a:srgbClr val="F7F7F7"/>
      </a:lt2>
      <a:accent1>
        <a:srgbClr val="EBA000"/>
      </a:accent1>
      <a:accent2>
        <a:srgbClr val="00BAC8"/>
      </a:accent2>
      <a:accent3>
        <a:srgbClr val="E64823"/>
      </a:accent3>
      <a:accent4>
        <a:srgbClr val="4D5AFF"/>
      </a:accent4>
      <a:accent5>
        <a:srgbClr val="FE5D21"/>
      </a:accent5>
      <a:accent6>
        <a:srgbClr val="00C777"/>
      </a:accent6>
      <a:hlink>
        <a:srgbClr val="2998E3"/>
      </a:hlink>
      <a:folHlink>
        <a:srgbClr val="939393"/>
      </a:folHlink>
    </a:clrScheme>
    <a:fontScheme name="Bierstad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staltVTI" id="{4F87C71D-53D1-4B71-BF97-FD0EA4B25665}" vid="{A110AFC4-8D8A-4C02-8885-7BA370B379B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584</TotalTime>
  <Words>1540</Words>
  <Application>Microsoft Office PowerPoint</Application>
  <PresentationFormat>Widescreen</PresentationFormat>
  <Paragraphs>127</Paragraphs>
  <Slides>6</Slides>
  <Notes>6</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Aptos</vt:lpstr>
      <vt:lpstr>Arial</vt:lpstr>
      <vt:lpstr>Bierstadt</vt:lpstr>
      <vt:lpstr>Neue Haas Grotesk Text Pro</vt:lpstr>
      <vt:lpstr>Times New Roman</vt:lpstr>
      <vt:lpstr>GestaltVTI</vt:lpstr>
      <vt:lpstr>Cybersecurity as a strategic, essential part of a core organizational strategy. </vt:lpstr>
      <vt:lpstr>My five-year operational, tactical and strategic management plan for Nesky Aerospace’s information security.</vt:lpstr>
      <vt:lpstr>How these five-year plans align and support Nesky Aerospace. </vt:lpstr>
      <vt:lpstr>Key organizational roles involved in the implementation at Nesky Aerospace. </vt:lpstr>
      <vt:lpstr>Components of IT Governance and Cybersecurity Framework for Regulatory Compliance. </vt:lpstr>
      <vt:lpstr>The differences between policies, standards, guidelines, and procedures.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Oluwatomi Talabi</dc:creator>
  <cp:lastModifiedBy>Oluwatomi Talabi</cp:lastModifiedBy>
  <cp:revision>1</cp:revision>
  <dcterms:created xsi:type="dcterms:W3CDTF">2025-03-10T04:06:30Z</dcterms:created>
  <dcterms:modified xsi:type="dcterms:W3CDTF">2025-03-20T07:38:00Z</dcterms:modified>
</cp:coreProperties>
</file>

<file path=docProps/thumbnail.jpeg>
</file>